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media/image3.jpg" ContentType="image/tiff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57" r:id="rId6"/>
    <p:sldId id="260" r:id="rId7"/>
    <p:sldId id="258" r:id="rId8"/>
    <p:sldId id="261" r:id="rId9"/>
    <p:sldId id="262" r:id="rId10"/>
    <p:sldId id="283" r:id="rId11"/>
    <p:sldId id="264" r:id="rId12"/>
    <p:sldId id="266" r:id="rId13"/>
    <p:sldId id="284" r:id="rId14"/>
    <p:sldId id="269" r:id="rId15"/>
    <p:sldId id="28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292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7D71DE-4C70-4FBC-9010-A9B0AE332ECA}" type="doc">
      <dgm:prSet loTypeId="urn:microsoft.com/office/officeart/2005/8/layout/hierarchy2" loCatId="hierarchy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7E2AA1DF-3772-4D91-8248-1DA0B6E971F2}">
      <dgm:prSet phldrT="[Text]" custT="1"/>
      <dgm:spPr/>
      <dgm:t>
        <a:bodyPr/>
        <a:lstStyle/>
        <a:p>
          <a:r>
            <a:rPr lang="en-US" sz="3600" dirty="0"/>
            <a:t>Metal – Semiconductor Junctions</a:t>
          </a:r>
        </a:p>
      </dgm:t>
    </dgm:pt>
    <dgm:pt modelId="{B41C5EF0-1A49-47C5-A830-D3BE19CBB9D1}" type="parTrans" cxnId="{E0A749EF-F171-4E10-B189-D9A6EF4D339D}">
      <dgm:prSet/>
      <dgm:spPr/>
      <dgm:t>
        <a:bodyPr/>
        <a:lstStyle/>
        <a:p>
          <a:endParaRPr lang="en-US"/>
        </a:p>
      </dgm:t>
    </dgm:pt>
    <dgm:pt modelId="{3A530F7A-FB69-4880-ADCB-EB51B5B74AE3}" type="sibTrans" cxnId="{E0A749EF-F171-4E10-B189-D9A6EF4D339D}">
      <dgm:prSet/>
      <dgm:spPr/>
      <dgm:t>
        <a:bodyPr/>
        <a:lstStyle/>
        <a:p>
          <a:endParaRPr lang="en-US"/>
        </a:p>
      </dgm:t>
    </dgm:pt>
    <dgm:pt modelId="{43258203-4C9F-4245-8722-E03322AB19A7}">
      <dgm:prSet phldrT="[Text]" custT="1"/>
      <dgm:spPr/>
      <dgm:t>
        <a:bodyPr/>
        <a:lstStyle/>
        <a:p>
          <a:r>
            <a:rPr lang="en-US" sz="2800" dirty="0"/>
            <a:t>Schottky Junctions</a:t>
          </a:r>
        </a:p>
      </dgm:t>
    </dgm:pt>
    <dgm:pt modelId="{7A5FDB24-A8EA-4F8B-97EC-DDAFEFB55346}" type="parTrans" cxnId="{74A51562-A7A8-47A3-8E21-2BE82CDFDB79}">
      <dgm:prSet/>
      <dgm:spPr/>
      <dgm:t>
        <a:bodyPr/>
        <a:lstStyle/>
        <a:p>
          <a:endParaRPr lang="en-US"/>
        </a:p>
      </dgm:t>
    </dgm:pt>
    <dgm:pt modelId="{EF93B1FB-99EB-4ADC-9C16-726FBEA62AEA}" type="sibTrans" cxnId="{74A51562-A7A8-47A3-8E21-2BE82CDFDB79}">
      <dgm:prSet/>
      <dgm:spPr/>
      <dgm:t>
        <a:bodyPr/>
        <a:lstStyle/>
        <a:p>
          <a:endParaRPr lang="en-US"/>
        </a:p>
      </dgm:t>
    </dgm:pt>
    <dgm:pt modelId="{67F93BBB-DD9D-4ECB-8830-2ACA1BA30C9C}">
      <dgm:prSet phldrT="[Text]" custT="1"/>
      <dgm:spPr/>
      <dgm:t>
        <a:bodyPr/>
        <a:lstStyle/>
        <a:p>
          <a:r>
            <a:rPr lang="en-US" sz="2800" dirty="0"/>
            <a:t>Ohmic contacts</a:t>
          </a:r>
        </a:p>
      </dgm:t>
    </dgm:pt>
    <dgm:pt modelId="{FB10279A-ABFB-44E9-A5CF-76A9092D0180}" type="parTrans" cxnId="{1154C5CB-B63A-465D-AB3B-DA80373B5C0D}">
      <dgm:prSet/>
      <dgm:spPr/>
      <dgm:t>
        <a:bodyPr/>
        <a:lstStyle/>
        <a:p>
          <a:endParaRPr lang="en-US"/>
        </a:p>
      </dgm:t>
    </dgm:pt>
    <dgm:pt modelId="{45AF2CFD-3442-41F6-A051-A7844C16E8BE}" type="sibTrans" cxnId="{1154C5CB-B63A-465D-AB3B-DA80373B5C0D}">
      <dgm:prSet/>
      <dgm:spPr/>
      <dgm:t>
        <a:bodyPr/>
        <a:lstStyle/>
        <a:p>
          <a:endParaRPr lang="en-US"/>
        </a:p>
      </dgm:t>
    </dgm:pt>
    <dgm:pt modelId="{E4A35193-DDF5-4BAD-9921-47CC0E80F709}" type="pres">
      <dgm:prSet presAssocID="{827D71DE-4C70-4FBC-9010-A9B0AE332EC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CFC8330-D742-435F-9E3A-E81B5FCEA8FB}" type="pres">
      <dgm:prSet presAssocID="{7E2AA1DF-3772-4D91-8248-1DA0B6E971F2}" presName="root1" presStyleCnt="0"/>
      <dgm:spPr/>
    </dgm:pt>
    <dgm:pt modelId="{7008ECCE-7917-4874-B4F4-FE7FB8E0B703}" type="pres">
      <dgm:prSet presAssocID="{7E2AA1DF-3772-4D91-8248-1DA0B6E971F2}" presName="LevelOneTextNode" presStyleLbl="node0" presStyleIdx="0" presStyleCnt="1">
        <dgm:presLayoutVars>
          <dgm:chPref val="3"/>
        </dgm:presLayoutVars>
      </dgm:prSet>
      <dgm:spPr/>
    </dgm:pt>
    <dgm:pt modelId="{9C84ED96-9FDA-4213-9454-4CF808DD25F3}" type="pres">
      <dgm:prSet presAssocID="{7E2AA1DF-3772-4D91-8248-1DA0B6E971F2}" presName="level2hierChild" presStyleCnt="0"/>
      <dgm:spPr/>
    </dgm:pt>
    <dgm:pt modelId="{57D09ADE-7EB1-4EB8-9450-9C9367C1C4D3}" type="pres">
      <dgm:prSet presAssocID="{7A5FDB24-A8EA-4F8B-97EC-DDAFEFB55346}" presName="conn2-1" presStyleLbl="parChTrans1D2" presStyleIdx="0" presStyleCnt="2"/>
      <dgm:spPr/>
    </dgm:pt>
    <dgm:pt modelId="{BB9B9B4F-BAF6-4EC6-81DE-A1326A0096C2}" type="pres">
      <dgm:prSet presAssocID="{7A5FDB24-A8EA-4F8B-97EC-DDAFEFB55346}" presName="connTx" presStyleLbl="parChTrans1D2" presStyleIdx="0" presStyleCnt="2"/>
      <dgm:spPr/>
    </dgm:pt>
    <dgm:pt modelId="{FD4A4ABF-5E3C-405A-9373-AF368397B040}" type="pres">
      <dgm:prSet presAssocID="{43258203-4C9F-4245-8722-E03322AB19A7}" presName="root2" presStyleCnt="0"/>
      <dgm:spPr/>
    </dgm:pt>
    <dgm:pt modelId="{1FB9D674-F5EF-4D4E-9A26-525D9DD138F6}" type="pres">
      <dgm:prSet presAssocID="{43258203-4C9F-4245-8722-E03322AB19A7}" presName="LevelTwoTextNode" presStyleLbl="node2" presStyleIdx="0" presStyleCnt="2" custScaleX="88369" custScaleY="72410" custLinFactNeighborX="34" custLinFactNeighborY="-4141">
        <dgm:presLayoutVars>
          <dgm:chPref val="3"/>
        </dgm:presLayoutVars>
      </dgm:prSet>
      <dgm:spPr/>
    </dgm:pt>
    <dgm:pt modelId="{A3E9180E-FED4-4811-A5E8-0AC22A8D41D9}" type="pres">
      <dgm:prSet presAssocID="{43258203-4C9F-4245-8722-E03322AB19A7}" presName="level3hierChild" presStyleCnt="0"/>
      <dgm:spPr/>
    </dgm:pt>
    <dgm:pt modelId="{F8B37D3D-62E8-46B1-A396-F22260278AAB}" type="pres">
      <dgm:prSet presAssocID="{FB10279A-ABFB-44E9-A5CF-76A9092D0180}" presName="conn2-1" presStyleLbl="parChTrans1D2" presStyleIdx="1" presStyleCnt="2"/>
      <dgm:spPr/>
    </dgm:pt>
    <dgm:pt modelId="{8E2E73A9-F540-4A52-A152-317AD0FC7C53}" type="pres">
      <dgm:prSet presAssocID="{FB10279A-ABFB-44E9-A5CF-76A9092D0180}" presName="connTx" presStyleLbl="parChTrans1D2" presStyleIdx="1" presStyleCnt="2"/>
      <dgm:spPr/>
    </dgm:pt>
    <dgm:pt modelId="{82C4140F-5324-45E8-BF23-E223FEF95267}" type="pres">
      <dgm:prSet presAssocID="{67F93BBB-DD9D-4ECB-8830-2ACA1BA30C9C}" presName="root2" presStyleCnt="0"/>
      <dgm:spPr/>
    </dgm:pt>
    <dgm:pt modelId="{CF37BD5D-010C-4DFD-9D77-9857DD08C650}" type="pres">
      <dgm:prSet presAssocID="{67F93BBB-DD9D-4ECB-8830-2ACA1BA30C9C}" presName="LevelTwoTextNode" presStyleLbl="node2" presStyleIdx="1" presStyleCnt="2" custScaleX="87775" custScaleY="70164" custLinFactNeighborX="628" custLinFactNeighborY="8893">
        <dgm:presLayoutVars>
          <dgm:chPref val="3"/>
        </dgm:presLayoutVars>
      </dgm:prSet>
      <dgm:spPr/>
    </dgm:pt>
    <dgm:pt modelId="{D0C7F0FD-BDAF-4764-86B9-7AF03AF06CD7}" type="pres">
      <dgm:prSet presAssocID="{67F93BBB-DD9D-4ECB-8830-2ACA1BA30C9C}" presName="level3hierChild" presStyleCnt="0"/>
      <dgm:spPr/>
    </dgm:pt>
  </dgm:ptLst>
  <dgm:cxnLst>
    <dgm:cxn modelId="{28D9BB19-B147-4055-8C0E-DDC500BCF91C}" type="presOf" srcId="{FB10279A-ABFB-44E9-A5CF-76A9092D0180}" destId="{8E2E73A9-F540-4A52-A152-317AD0FC7C53}" srcOrd="1" destOrd="0" presId="urn:microsoft.com/office/officeart/2005/8/layout/hierarchy2"/>
    <dgm:cxn modelId="{26B3991C-9D1A-4310-9E50-CD07C6AAEC66}" type="presOf" srcId="{43258203-4C9F-4245-8722-E03322AB19A7}" destId="{1FB9D674-F5EF-4D4E-9A26-525D9DD138F6}" srcOrd="0" destOrd="0" presId="urn:microsoft.com/office/officeart/2005/8/layout/hierarchy2"/>
    <dgm:cxn modelId="{E6529632-2BBA-4827-A659-385953F79675}" type="presOf" srcId="{7A5FDB24-A8EA-4F8B-97EC-DDAFEFB55346}" destId="{57D09ADE-7EB1-4EB8-9450-9C9367C1C4D3}" srcOrd="0" destOrd="0" presId="urn:microsoft.com/office/officeart/2005/8/layout/hierarchy2"/>
    <dgm:cxn modelId="{8A15F05C-D779-44D1-B304-24667C954D49}" type="presOf" srcId="{67F93BBB-DD9D-4ECB-8830-2ACA1BA30C9C}" destId="{CF37BD5D-010C-4DFD-9D77-9857DD08C650}" srcOrd="0" destOrd="0" presId="urn:microsoft.com/office/officeart/2005/8/layout/hierarchy2"/>
    <dgm:cxn modelId="{74A51562-A7A8-47A3-8E21-2BE82CDFDB79}" srcId="{7E2AA1DF-3772-4D91-8248-1DA0B6E971F2}" destId="{43258203-4C9F-4245-8722-E03322AB19A7}" srcOrd="0" destOrd="0" parTransId="{7A5FDB24-A8EA-4F8B-97EC-DDAFEFB55346}" sibTransId="{EF93B1FB-99EB-4ADC-9C16-726FBEA62AEA}"/>
    <dgm:cxn modelId="{17CCFA4C-960C-4993-B04A-08774EFD6A11}" type="presOf" srcId="{7A5FDB24-A8EA-4F8B-97EC-DDAFEFB55346}" destId="{BB9B9B4F-BAF6-4EC6-81DE-A1326A0096C2}" srcOrd="1" destOrd="0" presId="urn:microsoft.com/office/officeart/2005/8/layout/hierarchy2"/>
    <dgm:cxn modelId="{5A586357-2E7B-449A-9F92-FC10ECED5322}" type="presOf" srcId="{7E2AA1DF-3772-4D91-8248-1DA0B6E971F2}" destId="{7008ECCE-7917-4874-B4F4-FE7FB8E0B703}" srcOrd="0" destOrd="0" presId="urn:microsoft.com/office/officeart/2005/8/layout/hierarchy2"/>
    <dgm:cxn modelId="{95C2998B-869F-406B-BC6D-7F582F44CB96}" type="presOf" srcId="{827D71DE-4C70-4FBC-9010-A9B0AE332ECA}" destId="{E4A35193-DDF5-4BAD-9921-47CC0E80F709}" srcOrd="0" destOrd="0" presId="urn:microsoft.com/office/officeart/2005/8/layout/hierarchy2"/>
    <dgm:cxn modelId="{1154C5CB-B63A-465D-AB3B-DA80373B5C0D}" srcId="{7E2AA1DF-3772-4D91-8248-1DA0B6E971F2}" destId="{67F93BBB-DD9D-4ECB-8830-2ACA1BA30C9C}" srcOrd="1" destOrd="0" parTransId="{FB10279A-ABFB-44E9-A5CF-76A9092D0180}" sibTransId="{45AF2CFD-3442-41F6-A051-A7844C16E8BE}"/>
    <dgm:cxn modelId="{65B962CC-4751-417E-8134-7340337CD950}" type="presOf" srcId="{FB10279A-ABFB-44E9-A5CF-76A9092D0180}" destId="{F8B37D3D-62E8-46B1-A396-F22260278AAB}" srcOrd="0" destOrd="0" presId="urn:microsoft.com/office/officeart/2005/8/layout/hierarchy2"/>
    <dgm:cxn modelId="{E0A749EF-F171-4E10-B189-D9A6EF4D339D}" srcId="{827D71DE-4C70-4FBC-9010-A9B0AE332ECA}" destId="{7E2AA1DF-3772-4D91-8248-1DA0B6E971F2}" srcOrd="0" destOrd="0" parTransId="{B41C5EF0-1A49-47C5-A830-D3BE19CBB9D1}" sibTransId="{3A530F7A-FB69-4880-ADCB-EB51B5B74AE3}"/>
    <dgm:cxn modelId="{7E85A8BF-8E1F-4B8B-A915-8DC125355BC2}" type="presParOf" srcId="{E4A35193-DDF5-4BAD-9921-47CC0E80F709}" destId="{DCFC8330-D742-435F-9E3A-E81B5FCEA8FB}" srcOrd="0" destOrd="0" presId="urn:microsoft.com/office/officeart/2005/8/layout/hierarchy2"/>
    <dgm:cxn modelId="{CE4F3E9C-2928-4D09-981C-A6735FE54BFF}" type="presParOf" srcId="{DCFC8330-D742-435F-9E3A-E81B5FCEA8FB}" destId="{7008ECCE-7917-4874-B4F4-FE7FB8E0B703}" srcOrd="0" destOrd="0" presId="urn:microsoft.com/office/officeart/2005/8/layout/hierarchy2"/>
    <dgm:cxn modelId="{8DDCF23D-C284-49D4-823F-370AF1D4FBDD}" type="presParOf" srcId="{DCFC8330-D742-435F-9E3A-E81B5FCEA8FB}" destId="{9C84ED96-9FDA-4213-9454-4CF808DD25F3}" srcOrd="1" destOrd="0" presId="urn:microsoft.com/office/officeart/2005/8/layout/hierarchy2"/>
    <dgm:cxn modelId="{C41809AB-8A58-481A-A3C7-26C5F115A8FF}" type="presParOf" srcId="{9C84ED96-9FDA-4213-9454-4CF808DD25F3}" destId="{57D09ADE-7EB1-4EB8-9450-9C9367C1C4D3}" srcOrd="0" destOrd="0" presId="urn:microsoft.com/office/officeart/2005/8/layout/hierarchy2"/>
    <dgm:cxn modelId="{27F2457A-998A-4298-BD98-582ADEEB265B}" type="presParOf" srcId="{57D09ADE-7EB1-4EB8-9450-9C9367C1C4D3}" destId="{BB9B9B4F-BAF6-4EC6-81DE-A1326A0096C2}" srcOrd="0" destOrd="0" presId="urn:microsoft.com/office/officeart/2005/8/layout/hierarchy2"/>
    <dgm:cxn modelId="{4032CE9E-7166-456C-BA7A-187DAA5A7DD5}" type="presParOf" srcId="{9C84ED96-9FDA-4213-9454-4CF808DD25F3}" destId="{FD4A4ABF-5E3C-405A-9373-AF368397B040}" srcOrd="1" destOrd="0" presId="urn:microsoft.com/office/officeart/2005/8/layout/hierarchy2"/>
    <dgm:cxn modelId="{7319A9B7-E9FD-48C4-8A80-D53AB44A8D75}" type="presParOf" srcId="{FD4A4ABF-5E3C-405A-9373-AF368397B040}" destId="{1FB9D674-F5EF-4D4E-9A26-525D9DD138F6}" srcOrd="0" destOrd="0" presId="urn:microsoft.com/office/officeart/2005/8/layout/hierarchy2"/>
    <dgm:cxn modelId="{13991907-75EE-4759-A298-57BC06CBEBC9}" type="presParOf" srcId="{FD4A4ABF-5E3C-405A-9373-AF368397B040}" destId="{A3E9180E-FED4-4811-A5E8-0AC22A8D41D9}" srcOrd="1" destOrd="0" presId="urn:microsoft.com/office/officeart/2005/8/layout/hierarchy2"/>
    <dgm:cxn modelId="{D0F1D04D-8D94-4298-880B-1EC2A749817A}" type="presParOf" srcId="{9C84ED96-9FDA-4213-9454-4CF808DD25F3}" destId="{F8B37D3D-62E8-46B1-A396-F22260278AAB}" srcOrd="2" destOrd="0" presId="urn:microsoft.com/office/officeart/2005/8/layout/hierarchy2"/>
    <dgm:cxn modelId="{2F28C18D-ED7C-455C-9040-C560AAB55DFB}" type="presParOf" srcId="{F8B37D3D-62E8-46B1-A396-F22260278AAB}" destId="{8E2E73A9-F540-4A52-A152-317AD0FC7C53}" srcOrd="0" destOrd="0" presId="urn:microsoft.com/office/officeart/2005/8/layout/hierarchy2"/>
    <dgm:cxn modelId="{6DCC141B-AF91-4548-B92C-B182E843A604}" type="presParOf" srcId="{9C84ED96-9FDA-4213-9454-4CF808DD25F3}" destId="{82C4140F-5324-45E8-BF23-E223FEF95267}" srcOrd="3" destOrd="0" presId="urn:microsoft.com/office/officeart/2005/8/layout/hierarchy2"/>
    <dgm:cxn modelId="{7FD48908-5F86-409B-BC9C-C5D25CD50D0C}" type="presParOf" srcId="{82C4140F-5324-45E8-BF23-E223FEF95267}" destId="{CF37BD5D-010C-4DFD-9D77-9857DD08C650}" srcOrd="0" destOrd="0" presId="urn:microsoft.com/office/officeart/2005/8/layout/hierarchy2"/>
    <dgm:cxn modelId="{99F288C7-2876-49FD-A44D-7A61808CA3C6}" type="presParOf" srcId="{82C4140F-5324-45E8-BF23-E223FEF95267}" destId="{D0C7F0FD-BDAF-4764-86B9-7AF03AF06CD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311121-3E6C-4D4E-8B0A-9B2FEBBD975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7D785A2-5053-4BD7-9B2C-5807C7F5462A}">
      <dgm:prSet phldrT="[Text]"/>
      <dgm:spPr/>
      <dgm:t>
        <a:bodyPr/>
        <a:lstStyle/>
        <a:p>
          <a:r>
            <a:rPr lang="en-US" dirty="0"/>
            <a:t>Forward Voltage Drop</a:t>
          </a:r>
        </a:p>
      </dgm:t>
    </dgm:pt>
    <dgm:pt modelId="{B9D2DFF1-1B89-4589-B263-1307C5FC5F75}" type="parTrans" cxnId="{06F8BE57-962B-4C4B-A7A9-A38415B8FEA4}">
      <dgm:prSet/>
      <dgm:spPr/>
      <dgm:t>
        <a:bodyPr/>
        <a:lstStyle/>
        <a:p>
          <a:endParaRPr lang="en-US"/>
        </a:p>
      </dgm:t>
    </dgm:pt>
    <dgm:pt modelId="{994B4ADB-577F-4071-A432-862BFB3DCB99}" type="sibTrans" cxnId="{06F8BE57-962B-4C4B-A7A9-A38415B8FEA4}">
      <dgm:prSet/>
      <dgm:spPr/>
      <dgm:t>
        <a:bodyPr/>
        <a:lstStyle/>
        <a:p>
          <a:endParaRPr lang="en-US"/>
        </a:p>
      </dgm:t>
    </dgm:pt>
    <dgm:pt modelId="{5BA43034-60A7-408D-AE76-91C0FBB9EFA5}">
      <dgm:prSet phldrT="[Text]"/>
      <dgm:spPr/>
      <dgm:t>
        <a:bodyPr/>
        <a:lstStyle/>
        <a:p>
          <a:r>
            <a:rPr lang="en-US" dirty="0"/>
            <a:t>Voltage Drop across the diode in forward bias condition</a:t>
          </a:r>
        </a:p>
      </dgm:t>
    </dgm:pt>
    <dgm:pt modelId="{12621E7F-2086-42CC-8C0E-D9036FDAF240}" type="parTrans" cxnId="{D4098068-05C6-4254-A9CE-11F35AFB408F}">
      <dgm:prSet/>
      <dgm:spPr/>
      <dgm:t>
        <a:bodyPr/>
        <a:lstStyle/>
        <a:p>
          <a:endParaRPr lang="en-US"/>
        </a:p>
      </dgm:t>
    </dgm:pt>
    <dgm:pt modelId="{8BA7E2C7-E3CC-46DD-A961-9790EFD72D8D}" type="sibTrans" cxnId="{D4098068-05C6-4254-A9CE-11F35AFB408F}">
      <dgm:prSet/>
      <dgm:spPr/>
      <dgm:t>
        <a:bodyPr/>
        <a:lstStyle/>
        <a:p>
          <a:endParaRPr lang="en-US"/>
        </a:p>
      </dgm:t>
    </dgm:pt>
    <dgm:pt modelId="{0BFAFB79-9541-48AE-941A-750BCACE3367}">
      <dgm:prSet phldrT="[Text]"/>
      <dgm:spPr/>
      <dgm:t>
        <a:bodyPr/>
        <a:lstStyle/>
        <a:p>
          <a:r>
            <a:rPr lang="en-US" dirty="0"/>
            <a:t>Junction Capacitance</a:t>
          </a:r>
        </a:p>
      </dgm:t>
    </dgm:pt>
    <dgm:pt modelId="{4C5D48C8-7951-4F0B-A69E-F7DE3604B931}" type="parTrans" cxnId="{3903533C-D018-4E55-9E1C-A522EB810303}">
      <dgm:prSet/>
      <dgm:spPr/>
      <dgm:t>
        <a:bodyPr/>
        <a:lstStyle/>
        <a:p>
          <a:endParaRPr lang="en-US"/>
        </a:p>
      </dgm:t>
    </dgm:pt>
    <dgm:pt modelId="{98406133-0858-45E0-A8D3-D960FCD8725B}" type="sibTrans" cxnId="{3903533C-D018-4E55-9E1C-A522EB810303}">
      <dgm:prSet/>
      <dgm:spPr/>
      <dgm:t>
        <a:bodyPr/>
        <a:lstStyle/>
        <a:p>
          <a:endParaRPr lang="en-US"/>
        </a:p>
      </dgm:t>
    </dgm:pt>
    <dgm:pt modelId="{65D7570A-01A9-45D1-9E81-D67784112582}">
      <dgm:prSet phldrT="[Text]"/>
      <dgm:spPr/>
      <dgm:t>
        <a:bodyPr/>
        <a:lstStyle/>
        <a:p>
          <a:r>
            <a:rPr lang="en-US" dirty="0"/>
            <a:t>Capacitance due to the electric charge stored in junction</a:t>
          </a:r>
        </a:p>
      </dgm:t>
    </dgm:pt>
    <dgm:pt modelId="{EFB71E56-0F03-4F05-9E57-D446DBB6FB10}" type="parTrans" cxnId="{FADD7E4B-914E-4416-A642-AE7DD51ABE5C}">
      <dgm:prSet/>
      <dgm:spPr/>
      <dgm:t>
        <a:bodyPr/>
        <a:lstStyle/>
        <a:p>
          <a:endParaRPr lang="en-US"/>
        </a:p>
      </dgm:t>
    </dgm:pt>
    <dgm:pt modelId="{8E22A28D-A819-4C5C-A281-D9A838E5C881}" type="sibTrans" cxnId="{FADD7E4B-914E-4416-A642-AE7DD51ABE5C}">
      <dgm:prSet/>
      <dgm:spPr/>
      <dgm:t>
        <a:bodyPr/>
        <a:lstStyle/>
        <a:p>
          <a:endParaRPr lang="en-US"/>
        </a:p>
      </dgm:t>
    </dgm:pt>
    <dgm:pt modelId="{AA82909B-12C3-4078-8F4A-57F995F349CD}">
      <dgm:prSet phldrT="[Text]"/>
      <dgm:spPr/>
      <dgm:t>
        <a:bodyPr/>
        <a:lstStyle/>
        <a:p>
          <a:r>
            <a:rPr lang="en-US" dirty="0"/>
            <a:t>Reverse Recovery Time</a:t>
          </a:r>
        </a:p>
      </dgm:t>
    </dgm:pt>
    <dgm:pt modelId="{EEBE29B9-F7BB-41EB-82FE-AE45A53C5952}" type="parTrans" cxnId="{3FFBBF61-F367-4EDE-B626-3B2EB3AFBA49}">
      <dgm:prSet/>
      <dgm:spPr/>
      <dgm:t>
        <a:bodyPr/>
        <a:lstStyle/>
        <a:p>
          <a:endParaRPr lang="en-US"/>
        </a:p>
      </dgm:t>
    </dgm:pt>
    <dgm:pt modelId="{AD364AA4-2CF8-4B8D-A4E2-6F5B30DC8D58}" type="sibTrans" cxnId="{3FFBBF61-F367-4EDE-B626-3B2EB3AFBA49}">
      <dgm:prSet/>
      <dgm:spPr/>
      <dgm:t>
        <a:bodyPr/>
        <a:lstStyle/>
        <a:p>
          <a:endParaRPr lang="en-US"/>
        </a:p>
      </dgm:t>
    </dgm:pt>
    <dgm:pt modelId="{EFA07FFF-FC00-47E7-A117-A159A7AE7BA3}">
      <dgm:prSet phldrT="[Text]"/>
      <dgm:spPr/>
      <dgm:t>
        <a:bodyPr/>
        <a:lstStyle/>
        <a:p>
          <a:r>
            <a:rPr lang="en-US" dirty="0"/>
            <a:t>Time taken to switch a diode from conducting to non – conducting state</a:t>
          </a:r>
        </a:p>
      </dgm:t>
    </dgm:pt>
    <dgm:pt modelId="{F79A0A25-D022-46D4-9EBF-46121856F109}" type="parTrans" cxnId="{82AA1C18-D1F1-4541-8932-39F1842F1D64}">
      <dgm:prSet/>
      <dgm:spPr/>
      <dgm:t>
        <a:bodyPr/>
        <a:lstStyle/>
        <a:p>
          <a:endParaRPr lang="en-US"/>
        </a:p>
      </dgm:t>
    </dgm:pt>
    <dgm:pt modelId="{D344D55F-E5C2-4F96-9B73-742D3730BC0E}" type="sibTrans" cxnId="{82AA1C18-D1F1-4541-8932-39F1842F1D64}">
      <dgm:prSet/>
      <dgm:spPr/>
      <dgm:t>
        <a:bodyPr/>
        <a:lstStyle/>
        <a:p>
          <a:endParaRPr lang="en-US"/>
        </a:p>
      </dgm:t>
    </dgm:pt>
    <dgm:pt modelId="{1E8F31C8-21A2-4EBF-AE05-599EA38B7355}" type="pres">
      <dgm:prSet presAssocID="{9C311121-3E6C-4D4E-8B0A-9B2FEBBD9756}" presName="Name0" presStyleCnt="0">
        <dgm:presLayoutVars>
          <dgm:dir/>
          <dgm:animLvl val="lvl"/>
          <dgm:resizeHandles val="exact"/>
        </dgm:presLayoutVars>
      </dgm:prSet>
      <dgm:spPr/>
    </dgm:pt>
    <dgm:pt modelId="{6B7E8205-B6F5-4329-B5D9-6DC48E4271E2}" type="pres">
      <dgm:prSet presAssocID="{B7D785A2-5053-4BD7-9B2C-5807C7F5462A}" presName="composite" presStyleCnt="0"/>
      <dgm:spPr/>
    </dgm:pt>
    <dgm:pt modelId="{31DB5528-6256-4D97-ADAB-4294C1634BB7}" type="pres">
      <dgm:prSet presAssocID="{B7D785A2-5053-4BD7-9B2C-5807C7F5462A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8565EFE-FCF2-405D-B45F-6369E021B171}" type="pres">
      <dgm:prSet presAssocID="{B7D785A2-5053-4BD7-9B2C-5807C7F5462A}" presName="desTx" presStyleLbl="alignAccFollowNode1" presStyleIdx="0" presStyleCnt="3">
        <dgm:presLayoutVars>
          <dgm:bulletEnabled val="1"/>
        </dgm:presLayoutVars>
      </dgm:prSet>
      <dgm:spPr/>
    </dgm:pt>
    <dgm:pt modelId="{343B0E6D-6DA1-4780-B40B-517F74666839}" type="pres">
      <dgm:prSet presAssocID="{994B4ADB-577F-4071-A432-862BFB3DCB99}" presName="space" presStyleCnt="0"/>
      <dgm:spPr/>
    </dgm:pt>
    <dgm:pt modelId="{DC487A2E-C2D5-453B-8E59-CC1B846A315E}" type="pres">
      <dgm:prSet presAssocID="{0BFAFB79-9541-48AE-941A-750BCACE3367}" presName="composite" presStyleCnt="0"/>
      <dgm:spPr/>
    </dgm:pt>
    <dgm:pt modelId="{5EF85C66-8FA4-41B5-AFE2-7E0428F59E66}" type="pres">
      <dgm:prSet presAssocID="{0BFAFB79-9541-48AE-941A-750BCACE3367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E9604905-F654-4824-9AD7-6CE8A97A68AD}" type="pres">
      <dgm:prSet presAssocID="{0BFAFB79-9541-48AE-941A-750BCACE3367}" presName="desTx" presStyleLbl="alignAccFollowNode1" presStyleIdx="1" presStyleCnt="3">
        <dgm:presLayoutVars>
          <dgm:bulletEnabled val="1"/>
        </dgm:presLayoutVars>
      </dgm:prSet>
      <dgm:spPr/>
    </dgm:pt>
    <dgm:pt modelId="{6F5F0C41-32D2-4E46-9576-7D0626A38D2C}" type="pres">
      <dgm:prSet presAssocID="{98406133-0858-45E0-A8D3-D960FCD8725B}" presName="space" presStyleCnt="0"/>
      <dgm:spPr/>
    </dgm:pt>
    <dgm:pt modelId="{44921B3A-E667-4627-BC50-C59C40A81B5C}" type="pres">
      <dgm:prSet presAssocID="{AA82909B-12C3-4078-8F4A-57F995F349CD}" presName="composite" presStyleCnt="0"/>
      <dgm:spPr/>
    </dgm:pt>
    <dgm:pt modelId="{5BC3C854-52D5-40FE-BDB6-1E34C5AFFFAA}" type="pres">
      <dgm:prSet presAssocID="{AA82909B-12C3-4078-8F4A-57F995F349CD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EEE13CFA-061A-4217-88BF-8F4830A7DAA6}" type="pres">
      <dgm:prSet presAssocID="{AA82909B-12C3-4078-8F4A-57F995F349CD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82AA1C18-D1F1-4541-8932-39F1842F1D64}" srcId="{AA82909B-12C3-4078-8F4A-57F995F349CD}" destId="{EFA07FFF-FC00-47E7-A117-A159A7AE7BA3}" srcOrd="0" destOrd="0" parTransId="{F79A0A25-D022-46D4-9EBF-46121856F109}" sibTransId="{D344D55F-E5C2-4F96-9B73-742D3730BC0E}"/>
    <dgm:cxn modelId="{8FD45736-09D3-4612-BD66-5751AD0721E1}" type="presOf" srcId="{EFA07FFF-FC00-47E7-A117-A159A7AE7BA3}" destId="{EEE13CFA-061A-4217-88BF-8F4830A7DAA6}" srcOrd="0" destOrd="0" presId="urn:microsoft.com/office/officeart/2005/8/layout/hList1"/>
    <dgm:cxn modelId="{3903533C-D018-4E55-9E1C-A522EB810303}" srcId="{9C311121-3E6C-4D4E-8B0A-9B2FEBBD9756}" destId="{0BFAFB79-9541-48AE-941A-750BCACE3367}" srcOrd="1" destOrd="0" parTransId="{4C5D48C8-7951-4F0B-A69E-F7DE3604B931}" sibTransId="{98406133-0858-45E0-A8D3-D960FCD8725B}"/>
    <dgm:cxn modelId="{3FFBBF61-F367-4EDE-B626-3B2EB3AFBA49}" srcId="{9C311121-3E6C-4D4E-8B0A-9B2FEBBD9756}" destId="{AA82909B-12C3-4078-8F4A-57F995F349CD}" srcOrd="2" destOrd="0" parTransId="{EEBE29B9-F7BB-41EB-82FE-AE45A53C5952}" sibTransId="{AD364AA4-2CF8-4B8D-A4E2-6F5B30DC8D58}"/>
    <dgm:cxn modelId="{13111342-801F-46DB-9D1E-61D07911B7BA}" type="presOf" srcId="{5BA43034-60A7-408D-AE76-91C0FBB9EFA5}" destId="{78565EFE-FCF2-405D-B45F-6369E021B171}" srcOrd="0" destOrd="0" presId="urn:microsoft.com/office/officeart/2005/8/layout/hList1"/>
    <dgm:cxn modelId="{D4098068-05C6-4254-A9CE-11F35AFB408F}" srcId="{B7D785A2-5053-4BD7-9B2C-5807C7F5462A}" destId="{5BA43034-60A7-408D-AE76-91C0FBB9EFA5}" srcOrd="0" destOrd="0" parTransId="{12621E7F-2086-42CC-8C0E-D9036FDAF240}" sibTransId="{8BA7E2C7-E3CC-46DD-A961-9790EFD72D8D}"/>
    <dgm:cxn modelId="{CDCF274A-E6CD-4FA5-B210-98388297D280}" type="presOf" srcId="{B7D785A2-5053-4BD7-9B2C-5807C7F5462A}" destId="{31DB5528-6256-4D97-ADAB-4294C1634BB7}" srcOrd="0" destOrd="0" presId="urn:microsoft.com/office/officeart/2005/8/layout/hList1"/>
    <dgm:cxn modelId="{FADD7E4B-914E-4416-A642-AE7DD51ABE5C}" srcId="{0BFAFB79-9541-48AE-941A-750BCACE3367}" destId="{65D7570A-01A9-45D1-9E81-D67784112582}" srcOrd="0" destOrd="0" parTransId="{EFB71E56-0F03-4F05-9E57-D446DBB6FB10}" sibTransId="{8E22A28D-A819-4C5C-A281-D9A838E5C881}"/>
    <dgm:cxn modelId="{C18F3E73-B92B-44B0-A951-E77FB783A831}" type="presOf" srcId="{AA82909B-12C3-4078-8F4A-57F995F349CD}" destId="{5BC3C854-52D5-40FE-BDB6-1E34C5AFFFAA}" srcOrd="0" destOrd="0" presId="urn:microsoft.com/office/officeart/2005/8/layout/hList1"/>
    <dgm:cxn modelId="{F89D2156-5ADE-4C5F-8507-2189EB7424B7}" type="presOf" srcId="{65D7570A-01A9-45D1-9E81-D67784112582}" destId="{E9604905-F654-4824-9AD7-6CE8A97A68AD}" srcOrd="0" destOrd="0" presId="urn:microsoft.com/office/officeart/2005/8/layout/hList1"/>
    <dgm:cxn modelId="{06F8BE57-962B-4C4B-A7A9-A38415B8FEA4}" srcId="{9C311121-3E6C-4D4E-8B0A-9B2FEBBD9756}" destId="{B7D785A2-5053-4BD7-9B2C-5807C7F5462A}" srcOrd="0" destOrd="0" parTransId="{B9D2DFF1-1B89-4589-B263-1307C5FC5F75}" sibTransId="{994B4ADB-577F-4071-A432-862BFB3DCB99}"/>
    <dgm:cxn modelId="{A4CCD5C1-56DD-4FDD-8B15-D890C6838980}" type="presOf" srcId="{0BFAFB79-9541-48AE-941A-750BCACE3367}" destId="{5EF85C66-8FA4-41B5-AFE2-7E0428F59E66}" srcOrd="0" destOrd="0" presId="urn:microsoft.com/office/officeart/2005/8/layout/hList1"/>
    <dgm:cxn modelId="{1A5CEBE2-C814-4A7F-A2CB-7F5C244BD84A}" type="presOf" srcId="{9C311121-3E6C-4D4E-8B0A-9B2FEBBD9756}" destId="{1E8F31C8-21A2-4EBF-AE05-599EA38B7355}" srcOrd="0" destOrd="0" presId="urn:microsoft.com/office/officeart/2005/8/layout/hList1"/>
    <dgm:cxn modelId="{8A9A9905-1C95-4B3D-8A6D-D0FD0CF16B05}" type="presParOf" srcId="{1E8F31C8-21A2-4EBF-AE05-599EA38B7355}" destId="{6B7E8205-B6F5-4329-B5D9-6DC48E4271E2}" srcOrd="0" destOrd="0" presId="urn:microsoft.com/office/officeart/2005/8/layout/hList1"/>
    <dgm:cxn modelId="{D909FE44-E87C-4D7A-8E02-D2C0C8D1CD44}" type="presParOf" srcId="{6B7E8205-B6F5-4329-B5D9-6DC48E4271E2}" destId="{31DB5528-6256-4D97-ADAB-4294C1634BB7}" srcOrd="0" destOrd="0" presId="urn:microsoft.com/office/officeart/2005/8/layout/hList1"/>
    <dgm:cxn modelId="{DC7CA0ED-71AC-4470-AE9C-0B8B72B6B1C1}" type="presParOf" srcId="{6B7E8205-B6F5-4329-B5D9-6DC48E4271E2}" destId="{78565EFE-FCF2-405D-B45F-6369E021B171}" srcOrd="1" destOrd="0" presId="urn:microsoft.com/office/officeart/2005/8/layout/hList1"/>
    <dgm:cxn modelId="{D17E2DFF-7635-424F-986F-E001B53E3B7F}" type="presParOf" srcId="{1E8F31C8-21A2-4EBF-AE05-599EA38B7355}" destId="{343B0E6D-6DA1-4780-B40B-517F74666839}" srcOrd="1" destOrd="0" presId="urn:microsoft.com/office/officeart/2005/8/layout/hList1"/>
    <dgm:cxn modelId="{6DC4D4B9-7DCB-4B2C-8168-C7E837EAD42A}" type="presParOf" srcId="{1E8F31C8-21A2-4EBF-AE05-599EA38B7355}" destId="{DC487A2E-C2D5-453B-8E59-CC1B846A315E}" srcOrd="2" destOrd="0" presId="urn:microsoft.com/office/officeart/2005/8/layout/hList1"/>
    <dgm:cxn modelId="{AFF6C3B2-4BBA-4268-9FD0-5A20898FAFE6}" type="presParOf" srcId="{DC487A2E-C2D5-453B-8E59-CC1B846A315E}" destId="{5EF85C66-8FA4-41B5-AFE2-7E0428F59E66}" srcOrd="0" destOrd="0" presId="urn:microsoft.com/office/officeart/2005/8/layout/hList1"/>
    <dgm:cxn modelId="{851394EA-75E2-4854-8B86-24DDB9B229CE}" type="presParOf" srcId="{DC487A2E-C2D5-453B-8E59-CC1B846A315E}" destId="{E9604905-F654-4824-9AD7-6CE8A97A68AD}" srcOrd="1" destOrd="0" presId="urn:microsoft.com/office/officeart/2005/8/layout/hList1"/>
    <dgm:cxn modelId="{0634EB69-C982-4FD9-B0C9-04577A441FA3}" type="presParOf" srcId="{1E8F31C8-21A2-4EBF-AE05-599EA38B7355}" destId="{6F5F0C41-32D2-4E46-9576-7D0626A38D2C}" srcOrd="3" destOrd="0" presId="urn:microsoft.com/office/officeart/2005/8/layout/hList1"/>
    <dgm:cxn modelId="{AD55714C-768C-4A33-8040-FB785047F6D8}" type="presParOf" srcId="{1E8F31C8-21A2-4EBF-AE05-599EA38B7355}" destId="{44921B3A-E667-4627-BC50-C59C40A81B5C}" srcOrd="4" destOrd="0" presId="urn:microsoft.com/office/officeart/2005/8/layout/hList1"/>
    <dgm:cxn modelId="{D205D9E7-350E-4987-830C-7AE06EC6DFFE}" type="presParOf" srcId="{44921B3A-E667-4627-BC50-C59C40A81B5C}" destId="{5BC3C854-52D5-40FE-BDB6-1E34C5AFFFAA}" srcOrd="0" destOrd="0" presId="urn:microsoft.com/office/officeart/2005/8/layout/hList1"/>
    <dgm:cxn modelId="{CF3C4636-1D35-469E-A04D-9F90AB8FB53D}" type="presParOf" srcId="{44921B3A-E667-4627-BC50-C59C40A81B5C}" destId="{EEE13CFA-061A-4217-88BF-8F4830A7DAA6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D988FFF-9D10-4593-BC95-512524768410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6CB76D-E311-44ED-807A-3D6052FA3257}">
      <dgm:prSet phldrT="[Text]"/>
      <dgm:spPr/>
      <dgm:t>
        <a:bodyPr/>
        <a:lstStyle/>
        <a:p>
          <a:r>
            <a:rPr lang="en-US" dirty="0"/>
            <a:t>Working Temperature</a:t>
          </a:r>
        </a:p>
      </dgm:t>
    </dgm:pt>
    <dgm:pt modelId="{01A487A4-49A2-451F-9FFF-692FF091863B}" type="parTrans" cxnId="{D8D62167-3E8C-45CE-A550-F90B9131B943}">
      <dgm:prSet/>
      <dgm:spPr/>
      <dgm:t>
        <a:bodyPr/>
        <a:lstStyle/>
        <a:p>
          <a:endParaRPr lang="en-US"/>
        </a:p>
      </dgm:t>
    </dgm:pt>
    <dgm:pt modelId="{3E816835-1D19-4172-AEEB-A5D401330C84}" type="sibTrans" cxnId="{D8D62167-3E8C-45CE-A550-F90B9131B943}">
      <dgm:prSet/>
      <dgm:spPr/>
      <dgm:t>
        <a:bodyPr/>
        <a:lstStyle/>
        <a:p>
          <a:endParaRPr lang="en-US"/>
        </a:p>
      </dgm:t>
    </dgm:pt>
    <dgm:pt modelId="{CBAB1304-BE03-4C78-8C15-960EF1EB1AFD}">
      <dgm:prSet phldrT="[Text]"/>
      <dgm:spPr/>
      <dgm:t>
        <a:bodyPr/>
        <a:lstStyle/>
        <a:p>
          <a:r>
            <a:rPr lang="en-US" dirty="0"/>
            <a:t>Maximum temperature at which the device works without getting damaged</a:t>
          </a:r>
        </a:p>
      </dgm:t>
    </dgm:pt>
    <dgm:pt modelId="{13F3F821-4BBA-41E0-B458-AE58C4287CBD}" type="parTrans" cxnId="{962D4908-4B28-4AA0-ABE0-D366C730676F}">
      <dgm:prSet/>
      <dgm:spPr/>
      <dgm:t>
        <a:bodyPr/>
        <a:lstStyle/>
        <a:p>
          <a:endParaRPr lang="en-US"/>
        </a:p>
      </dgm:t>
    </dgm:pt>
    <dgm:pt modelId="{7A271643-7D5B-4EAB-8139-6A00534A0313}" type="sibTrans" cxnId="{962D4908-4B28-4AA0-ABE0-D366C730676F}">
      <dgm:prSet/>
      <dgm:spPr/>
      <dgm:t>
        <a:bodyPr/>
        <a:lstStyle/>
        <a:p>
          <a:endParaRPr lang="en-US"/>
        </a:p>
      </dgm:t>
    </dgm:pt>
    <dgm:pt modelId="{A0C055D7-0971-46A4-9455-F30BC47C85FA}">
      <dgm:prSet phldrT="[Text]"/>
      <dgm:spPr/>
      <dgm:t>
        <a:bodyPr/>
        <a:lstStyle/>
        <a:p>
          <a:r>
            <a:rPr lang="en-US" dirty="0"/>
            <a:t>Reverse Leakage Current</a:t>
          </a:r>
        </a:p>
      </dgm:t>
    </dgm:pt>
    <dgm:pt modelId="{A1512986-74DE-4010-BFAC-D50515CF966E}" type="parTrans" cxnId="{B3C1BE1F-1682-415E-82C5-68A37D4ADF00}">
      <dgm:prSet/>
      <dgm:spPr/>
      <dgm:t>
        <a:bodyPr/>
        <a:lstStyle/>
        <a:p>
          <a:endParaRPr lang="en-US"/>
        </a:p>
      </dgm:t>
    </dgm:pt>
    <dgm:pt modelId="{32FDB65C-D0F0-4475-A5D7-9117CC29BC4D}" type="sibTrans" cxnId="{B3C1BE1F-1682-415E-82C5-68A37D4ADF00}">
      <dgm:prSet/>
      <dgm:spPr/>
      <dgm:t>
        <a:bodyPr/>
        <a:lstStyle/>
        <a:p>
          <a:endParaRPr lang="en-US"/>
        </a:p>
      </dgm:t>
    </dgm:pt>
    <dgm:pt modelId="{4A7C1876-40D6-4B5C-AF6F-71771E9CBA04}">
      <dgm:prSet phldrT="[Text]"/>
      <dgm:spPr/>
      <dgm:t>
        <a:bodyPr/>
        <a:lstStyle/>
        <a:p>
          <a:r>
            <a:rPr lang="en-US" dirty="0"/>
            <a:t>Current through the junction in reversed bias</a:t>
          </a:r>
        </a:p>
      </dgm:t>
    </dgm:pt>
    <dgm:pt modelId="{5A7D989B-FFB1-4DFF-A777-EF1967BD9A1B}" type="parTrans" cxnId="{D2BB3EA2-AE38-48DD-AC1D-0E0902367197}">
      <dgm:prSet/>
      <dgm:spPr/>
      <dgm:t>
        <a:bodyPr/>
        <a:lstStyle/>
        <a:p>
          <a:endParaRPr lang="en-US"/>
        </a:p>
      </dgm:t>
    </dgm:pt>
    <dgm:pt modelId="{564A6E0C-45B0-4E54-A973-904C966BB158}" type="sibTrans" cxnId="{D2BB3EA2-AE38-48DD-AC1D-0E0902367197}">
      <dgm:prSet/>
      <dgm:spPr/>
      <dgm:t>
        <a:bodyPr/>
        <a:lstStyle/>
        <a:p>
          <a:endParaRPr lang="en-US"/>
        </a:p>
      </dgm:t>
    </dgm:pt>
    <dgm:pt modelId="{72914C87-1C5D-43A5-B4C9-168AAD60CD12}" type="pres">
      <dgm:prSet presAssocID="{6D988FFF-9D10-4593-BC95-512524768410}" presName="Name0" presStyleCnt="0">
        <dgm:presLayoutVars>
          <dgm:dir/>
          <dgm:animLvl val="lvl"/>
          <dgm:resizeHandles val="exact"/>
        </dgm:presLayoutVars>
      </dgm:prSet>
      <dgm:spPr/>
    </dgm:pt>
    <dgm:pt modelId="{47D76507-8246-4057-AD3B-471DF17527AA}" type="pres">
      <dgm:prSet presAssocID="{B46CB76D-E311-44ED-807A-3D6052FA3257}" presName="composite" presStyleCnt="0"/>
      <dgm:spPr/>
    </dgm:pt>
    <dgm:pt modelId="{EEBD28EF-EBA2-41C0-B713-C5AF33CF97F2}" type="pres">
      <dgm:prSet presAssocID="{B46CB76D-E311-44ED-807A-3D6052FA3257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12467507-3308-4B09-A9E0-86199D9A3C23}" type="pres">
      <dgm:prSet presAssocID="{B46CB76D-E311-44ED-807A-3D6052FA3257}" presName="desTx" presStyleLbl="alignAccFollowNode1" presStyleIdx="0" presStyleCnt="2">
        <dgm:presLayoutVars>
          <dgm:bulletEnabled val="1"/>
        </dgm:presLayoutVars>
      </dgm:prSet>
      <dgm:spPr/>
    </dgm:pt>
    <dgm:pt modelId="{DE44EA0A-FEDA-40BD-A158-DAC116D4E990}" type="pres">
      <dgm:prSet presAssocID="{3E816835-1D19-4172-AEEB-A5D401330C84}" presName="space" presStyleCnt="0"/>
      <dgm:spPr/>
    </dgm:pt>
    <dgm:pt modelId="{1CF78A11-0DD5-4B55-B46A-0BFBD26E79EF}" type="pres">
      <dgm:prSet presAssocID="{A0C055D7-0971-46A4-9455-F30BC47C85FA}" presName="composite" presStyleCnt="0"/>
      <dgm:spPr/>
    </dgm:pt>
    <dgm:pt modelId="{F7B7ABFE-BE2E-42EC-956A-701BABD6F235}" type="pres">
      <dgm:prSet presAssocID="{A0C055D7-0971-46A4-9455-F30BC47C85F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B6A868C9-8112-4C9B-8D4D-FFF66FAAEB9A}" type="pres">
      <dgm:prSet presAssocID="{A0C055D7-0971-46A4-9455-F30BC47C85F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962D4908-4B28-4AA0-ABE0-D366C730676F}" srcId="{B46CB76D-E311-44ED-807A-3D6052FA3257}" destId="{CBAB1304-BE03-4C78-8C15-960EF1EB1AFD}" srcOrd="0" destOrd="0" parTransId="{13F3F821-4BBA-41E0-B458-AE58C4287CBD}" sibTransId="{7A271643-7D5B-4EAB-8139-6A00534A0313}"/>
    <dgm:cxn modelId="{9D4AD318-45E6-4C33-81B4-1F364BEE650F}" type="presOf" srcId="{CBAB1304-BE03-4C78-8C15-960EF1EB1AFD}" destId="{12467507-3308-4B09-A9E0-86199D9A3C23}" srcOrd="0" destOrd="0" presId="urn:microsoft.com/office/officeart/2005/8/layout/hList1"/>
    <dgm:cxn modelId="{CED7C919-6EE6-4CF8-9902-ECA4A167442E}" type="presOf" srcId="{B46CB76D-E311-44ED-807A-3D6052FA3257}" destId="{EEBD28EF-EBA2-41C0-B713-C5AF33CF97F2}" srcOrd="0" destOrd="0" presId="urn:microsoft.com/office/officeart/2005/8/layout/hList1"/>
    <dgm:cxn modelId="{B3C1BE1F-1682-415E-82C5-68A37D4ADF00}" srcId="{6D988FFF-9D10-4593-BC95-512524768410}" destId="{A0C055D7-0971-46A4-9455-F30BC47C85FA}" srcOrd="1" destOrd="0" parTransId="{A1512986-74DE-4010-BFAC-D50515CF966E}" sibTransId="{32FDB65C-D0F0-4475-A5D7-9117CC29BC4D}"/>
    <dgm:cxn modelId="{E80CB65C-94D7-4D01-97D5-0F8206CA0791}" type="presOf" srcId="{6D988FFF-9D10-4593-BC95-512524768410}" destId="{72914C87-1C5D-43A5-B4C9-168AAD60CD12}" srcOrd="0" destOrd="0" presId="urn:microsoft.com/office/officeart/2005/8/layout/hList1"/>
    <dgm:cxn modelId="{D8D62167-3E8C-45CE-A550-F90B9131B943}" srcId="{6D988FFF-9D10-4593-BC95-512524768410}" destId="{B46CB76D-E311-44ED-807A-3D6052FA3257}" srcOrd="0" destOrd="0" parTransId="{01A487A4-49A2-451F-9FFF-692FF091863B}" sibTransId="{3E816835-1D19-4172-AEEB-A5D401330C84}"/>
    <dgm:cxn modelId="{D2BB3EA2-AE38-48DD-AC1D-0E0902367197}" srcId="{A0C055D7-0971-46A4-9455-F30BC47C85FA}" destId="{4A7C1876-40D6-4B5C-AF6F-71771E9CBA04}" srcOrd="0" destOrd="0" parTransId="{5A7D989B-FFB1-4DFF-A777-EF1967BD9A1B}" sibTransId="{564A6E0C-45B0-4E54-A973-904C966BB158}"/>
    <dgm:cxn modelId="{8410CEB1-7834-4383-B314-6C6213C47555}" type="presOf" srcId="{A0C055D7-0971-46A4-9455-F30BC47C85FA}" destId="{F7B7ABFE-BE2E-42EC-956A-701BABD6F235}" srcOrd="0" destOrd="0" presId="urn:microsoft.com/office/officeart/2005/8/layout/hList1"/>
    <dgm:cxn modelId="{E3B3E7B1-0055-418B-88FE-5B0278F12697}" type="presOf" srcId="{4A7C1876-40D6-4B5C-AF6F-71771E9CBA04}" destId="{B6A868C9-8112-4C9B-8D4D-FFF66FAAEB9A}" srcOrd="0" destOrd="0" presId="urn:microsoft.com/office/officeart/2005/8/layout/hList1"/>
    <dgm:cxn modelId="{C1F44D52-E3E6-4E70-967A-853933862D2E}" type="presParOf" srcId="{72914C87-1C5D-43A5-B4C9-168AAD60CD12}" destId="{47D76507-8246-4057-AD3B-471DF17527AA}" srcOrd="0" destOrd="0" presId="urn:microsoft.com/office/officeart/2005/8/layout/hList1"/>
    <dgm:cxn modelId="{54EBDE9A-ACFD-4866-B2AD-3B5450E679C2}" type="presParOf" srcId="{47D76507-8246-4057-AD3B-471DF17527AA}" destId="{EEBD28EF-EBA2-41C0-B713-C5AF33CF97F2}" srcOrd="0" destOrd="0" presId="urn:microsoft.com/office/officeart/2005/8/layout/hList1"/>
    <dgm:cxn modelId="{7C0BBE26-9A3D-4789-B190-8DA1A6A8B224}" type="presParOf" srcId="{47D76507-8246-4057-AD3B-471DF17527AA}" destId="{12467507-3308-4B09-A9E0-86199D9A3C23}" srcOrd="1" destOrd="0" presId="urn:microsoft.com/office/officeart/2005/8/layout/hList1"/>
    <dgm:cxn modelId="{D1D8B3BB-81A4-46D2-9AF4-02110A0EF804}" type="presParOf" srcId="{72914C87-1C5D-43A5-B4C9-168AAD60CD12}" destId="{DE44EA0A-FEDA-40BD-A158-DAC116D4E990}" srcOrd="1" destOrd="0" presId="urn:microsoft.com/office/officeart/2005/8/layout/hList1"/>
    <dgm:cxn modelId="{9EE1AB86-8F6A-4CE9-9E8F-948AC75B65EE}" type="presParOf" srcId="{72914C87-1C5D-43A5-B4C9-168AAD60CD12}" destId="{1CF78A11-0DD5-4B55-B46A-0BFBD26E79EF}" srcOrd="2" destOrd="0" presId="urn:microsoft.com/office/officeart/2005/8/layout/hList1"/>
    <dgm:cxn modelId="{B27A5D4E-8E12-49BD-965D-A511721AF123}" type="presParOf" srcId="{1CF78A11-0DD5-4B55-B46A-0BFBD26E79EF}" destId="{F7B7ABFE-BE2E-42EC-956A-701BABD6F235}" srcOrd="0" destOrd="0" presId="urn:microsoft.com/office/officeart/2005/8/layout/hList1"/>
    <dgm:cxn modelId="{FD61F4D0-D14D-4CC5-85B5-2B8FD25E62BD}" type="presParOf" srcId="{1CF78A11-0DD5-4B55-B46A-0BFBD26E79EF}" destId="{B6A868C9-8112-4C9B-8D4D-FFF66FAAEB9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005FE0-5703-41F7-98D0-FCCA95EBB537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058CE6-DD28-43A1-8EF5-062C5460AD9E}">
      <dgm:prSet custT="1"/>
      <dgm:spPr/>
      <dgm:t>
        <a:bodyPr/>
        <a:lstStyle/>
        <a:p>
          <a:pPr algn="ctr">
            <a:buFont typeface="+mj-lt"/>
            <a:buAutoNum type="arabicPeriod"/>
          </a:pPr>
          <a:r>
            <a:rPr lang="en-US" sz="3200" b="1" dirty="0"/>
            <a:t>Used in Power Rectifiers</a:t>
          </a:r>
        </a:p>
        <a:p>
          <a:pPr algn="just">
            <a:buFont typeface="+mj-lt"/>
            <a:buAutoNum type="arabicPeriod"/>
          </a:pPr>
          <a:r>
            <a:rPr lang="en-US" sz="2000" b="1" dirty="0">
              <a:solidFill>
                <a:schemeClr val="accent2">
                  <a:lumMod val="20000"/>
                  <a:lumOff val="80000"/>
                </a:schemeClr>
              </a:solidFill>
            </a:rPr>
            <a:t>1)</a:t>
          </a:r>
          <a:r>
            <a:rPr lang="en-US" sz="2000" dirty="0">
              <a:solidFill>
                <a:schemeClr val="accent2">
                  <a:lumMod val="20000"/>
                  <a:lumOff val="80000"/>
                </a:schemeClr>
              </a:solidFill>
            </a:rPr>
            <a:t> Less power is wasted than if ordinary </a:t>
          </a:r>
          <a:r>
            <a:rPr lang="en-US" sz="2000" i="1" dirty="0">
              <a:solidFill>
                <a:schemeClr val="accent2">
                  <a:lumMod val="20000"/>
                  <a:lumOff val="80000"/>
                </a:schemeClr>
              </a:solidFill>
            </a:rPr>
            <a:t>PN </a:t>
          </a:r>
          <a:r>
            <a:rPr lang="en-US" sz="2000" dirty="0">
              <a:solidFill>
                <a:schemeClr val="accent2">
                  <a:lumMod val="20000"/>
                  <a:lumOff val="80000"/>
                </a:schemeClr>
              </a:solidFill>
            </a:rPr>
            <a:t>junction diodes were used.</a:t>
          </a:r>
        </a:p>
        <a:p>
          <a:pPr algn="just">
            <a:buFont typeface="+mj-lt"/>
            <a:buAutoNum type="arabicPeriod"/>
          </a:pPr>
          <a:r>
            <a:rPr lang="en-US" sz="2000" b="1" dirty="0">
              <a:solidFill>
                <a:schemeClr val="accent2">
                  <a:lumMod val="20000"/>
                  <a:lumOff val="80000"/>
                </a:schemeClr>
              </a:solidFill>
            </a:rPr>
            <a:t>2)</a:t>
          </a:r>
          <a:r>
            <a:rPr lang="en-US" sz="2000" dirty="0">
              <a:solidFill>
                <a:schemeClr val="accent2">
                  <a:lumMod val="20000"/>
                  <a:lumOff val="80000"/>
                </a:schemeClr>
              </a:solidFill>
            </a:rPr>
            <a:t> Less heat needs to be dissipated.</a:t>
          </a:r>
        </a:p>
        <a:p>
          <a:pPr algn="just">
            <a:buFont typeface="+mj-lt"/>
            <a:buAutoNum type="arabicPeriod"/>
          </a:pPr>
          <a:r>
            <a:rPr lang="en-US" sz="2000" b="1" dirty="0">
              <a:solidFill>
                <a:schemeClr val="accent2">
                  <a:lumMod val="20000"/>
                  <a:lumOff val="80000"/>
                </a:schemeClr>
              </a:solidFill>
            </a:rPr>
            <a:t>3)</a:t>
          </a:r>
          <a:r>
            <a:rPr lang="en-US" sz="2000" dirty="0">
              <a:solidFill>
                <a:schemeClr val="accent2">
                  <a:lumMod val="20000"/>
                  <a:lumOff val="80000"/>
                </a:schemeClr>
              </a:solidFill>
            </a:rPr>
            <a:t> Smaller heat sinks may be incorporated in the design. </a:t>
          </a:r>
        </a:p>
        <a:p>
          <a:pPr algn="just">
            <a:buFont typeface="+mj-lt"/>
            <a:buAutoNum type="arabicPeriod"/>
          </a:pPr>
          <a:r>
            <a:rPr lang="en-US" sz="2000" b="1" dirty="0">
              <a:solidFill>
                <a:schemeClr val="accent2">
                  <a:lumMod val="20000"/>
                  <a:lumOff val="80000"/>
                </a:schemeClr>
              </a:solidFill>
            </a:rPr>
            <a:t>4)</a:t>
          </a:r>
          <a:r>
            <a:rPr lang="en-US" sz="2000" dirty="0">
              <a:solidFill>
                <a:schemeClr val="accent2">
                  <a:lumMod val="20000"/>
                  <a:lumOff val="80000"/>
                </a:schemeClr>
              </a:solidFill>
            </a:rPr>
            <a:t> Less cost and compact designs</a:t>
          </a:r>
          <a:r>
            <a:rPr lang="en-US" sz="2000" dirty="0"/>
            <a:t>.</a:t>
          </a:r>
        </a:p>
      </dgm:t>
    </dgm:pt>
    <dgm:pt modelId="{F52BDF8F-67D6-4B05-95FA-ADDCAD5EC9B1}" type="parTrans" cxnId="{7A0DC0F6-1CBA-463E-ACD2-5955A73EBE73}">
      <dgm:prSet/>
      <dgm:spPr/>
      <dgm:t>
        <a:bodyPr/>
        <a:lstStyle/>
        <a:p>
          <a:endParaRPr lang="en-US"/>
        </a:p>
      </dgm:t>
    </dgm:pt>
    <dgm:pt modelId="{3F05EA78-E8B3-4EFE-B959-A6B55630758F}" type="sibTrans" cxnId="{7A0DC0F6-1CBA-463E-ACD2-5955A73EBE73}">
      <dgm:prSet/>
      <dgm:spPr/>
      <dgm:t>
        <a:bodyPr/>
        <a:lstStyle/>
        <a:p>
          <a:endParaRPr lang="en-US"/>
        </a:p>
      </dgm:t>
    </dgm:pt>
    <dgm:pt modelId="{CC604ECD-58B3-424E-A0E5-9EC1B9783944}" type="pres">
      <dgm:prSet presAssocID="{C3005FE0-5703-41F7-98D0-FCCA95EBB537}" presName="diagram" presStyleCnt="0">
        <dgm:presLayoutVars>
          <dgm:dir/>
          <dgm:resizeHandles val="exact"/>
        </dgm:presLayoutVars>
      </dgm:prSet>
      <dgm:spPr/>
    </dgm:pt>
    <dgm:pt modelId="{A810EF3B-2B17-43D6-A1A9-768064EE824A}" type="pres">
      <dgm:prSet presAssocID="{25058CE6-DD28-43A1-8EF5-062C5460AD9E}" presName="node" presStyleLbl="node1" presStyleIdx="0" presStyleCnt="1" custScaleY="208141" custLinFactNeighborX="49" custLinFactNeighborY="6462">
        <dgm:presLayoutVars>
          <dgm:bulletEnabled val="1"/>
        </dgm:presLayoutVars>
      </dgm:prSet>
      <dgm:spPr/>
    </dgm:pt>
  </dgm:ptLst>
  <dgm:cxnLst>
    <dgm:cxn modelId="{18E78959-60C9-47C0-B1F3-649B718710A1}" type="presOf" srcId="{C3005FE0-5703-41F7-98D0-FCCA95EBB537}" destId="{CC604ECD-58B3-424E-A0E5-9EC1B9783944}" srcOrd="0" destOrd="0" presId="urn:microsoft.com/office/officeart/2005/8/layout/default"/>
    <dgm:cxn modelId="{39104981-7892-4892-98BB-E23B507FBD5E}" type="presOf" srcId="{25058CE6-DD28-43A1-8EF5-062C5460AD9E}" destId="{A810EF3B-2B17-43D6-A1A9-768064EE824A}" srcOrd="0" destOrd="0" presId="urn:microsoft.com/office/officeart/2005/8/layout/default"/>
    <dgm:cxn modelId="{7A0DC0F6-1CBA-463E-ACD2-5955A73EBE73}" srcId="{C3005FE0-5703-41F7-98D0-FCCA95EBB537}" destId="{25058CE6-DD28-43A1-8EF5-062C5460AD9E}" srcOrd="0" destOrd="0" parTransId="{F52BDF8F-67D6-4B05-95FA-ADDCAD5EC9B1}" sibTransId="{3F05EA78-E8B3-4EFE-B959-A6B55630758F}"/>
    <dgm:cxn modelId="{99CEEDBC-C505-46D5-A6C5-3F76B26072C1}" type="presParOf" srcId="{CC604ECD-58B3-424E-A0E5-9EC1B9783944}" destId="{A810EF3B-2B17-43D6-A1A9-768064EE824A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08ECCE-7917-4874-B4F4-FE7FB8E0B703}">
      <dsp:nvSpPr>
        <dsp:cNvPr id="0" name=""/>
        <dsp:cNvSpPr/>
      </dsp:nvSpPr>
      <dsp:spPr>
        <a:xfrm>
          <a:off x="1169" y="1544118"/>
          <a:ext cx="3406419" cy="170320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Metal – Semiconductor Junctions</a:t>
          </a:r>
        </a:p>
      </dsp:txBody>
      <dsp:txXfrm>
        <a:off x="51054" y="1594003"/>
        <a:ext cx="3306649" cy="1603439"/>
      </dsp:txXfrm>
    </dsp:sp>
    <dsp:sp modelId="{57D09ADE-7EB1-4EB8-9450-9C9367C1C4D3}">
      <dsp:nvSpPr>
        <dsp:cNvPr id="0" name=""/>
        <dsp:cNvSpPr/>
      </dsp:nvSpPr>
      <dsp:spPr>
        <a:xfrm rot="19784080">
          <a:off x="3299984" y="1965835"/>
          <a:ext cx="1578933" cy="63984"/>
        </a:xfrm>
        <a:custGeom>
          <a:avLst/>
          <a:gdLst/>
          <a:ahLst/>
          <a:cxnLst/>
          <a:rect l="0" t="0" r="0" b="0"/>
          <a:pathLst>
            <a:path>
              <a:moveTo>
                <a:pt x="0" y="31992"/>
              </a:moveTo>
              <a:lnTo>
                <a:pt x="1578933" y="319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4049978" y="1958354"/>
        <a:ext cx="78946" cy="78946"/>
      </dsp:txXfrm>
    </dsp:sp>
    <dsp:sp modelId="{1FB9D674-F5EF-4D4E-9A26-525D9DD138F6}">
      <dsp:nvSpPr>
        <dsp:cNvPr id="0" name=""/>
        <dsp:cNvSpPr/>
      </dsp:nvSpPr>
      <dsp:spPr>
        <a:xfrm>
          <a:off x="4771314" y="983285"/>
          <a:ext cx="3010218" cy="123329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Schottky Junctions</a:t>
          </a:r>
        </a:p>
      </dsp:txBody>
      <dsp:txXfrm>
        <a:off x="4807436" y="1019407"/>
        <a:ext cx="2937974" cy="1161050"/>
      </dsp:txXfrm>
    </dsp:sp>
    <dsp:sp modelId="{F8B37D3D-62E8-46B1-A396-F22260278AAB}">
      <dsp:nvSpPr>
        <dsp:cNvPr id="0" name=""/>
        <dsp:cNvSpPr/>
      </dsp:nvSpPr>
      <dsp:spPr>
        <a:xfrm rot="1974928">
          <a:off x="3275265" y="2811658"/>
          <a:ext cx="1648605" cy="63984"/>
        </a:xfrm>
        <a:custGeom>
          <a:avLst/>
          <a:gdLst/>
          <a:ahLst/>
          <a:cxnLst/>
          <a:rect l="0" t="0" r="0" b="0"/>
          <a:pathLst>
            <a:path>
              <a:moveTo>
                <a:pt x="0" y="31992"/>
              </a:moveTo>
              <a:lnTo>
                <a:pt x="1648605" y="3199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/>
        </a:p>
      </dsp:txBody>
      <dsp:txXfrm>
        <a:off x="4058353" y="2802435"/>
        <a:ext cx="82430" cy="82430"/>
      </dsp:txXfrm>
    </dsp:sp>
    <dsp:sp modelId="{CF37BD5D-010C-4DFD-9D77-9857DD08C650}">
      <dsp:nvSpPr>
        <dsp:cNvPr id="0" name=""/>
        <dsp:cNvSpPr/>
      </dsp:nvSpPr>
      <dsp:spPr>
        <a:xfrm>
          <a:off x="4791548" y="2694057"/>
          <a:ext cx="2989984" cy="11950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Ohmic contacts</a:t>
          </a:r>
        </a:p>
      </dsp:txBody>
      <dsp:txXfrm>
        <a:off x="4826550" y="2729059"/>
        <a:ext cx="2919980" cy="112503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DB5528-6256-4D97-ADAB-4294C1634BB7}">
      <dsp:nvSpPr>
        <dsp:cNvPr id="0" name=""/>
        <dsp:cNvSpPr/>
      </dsp:nvSpPr>
      <dsp:spPr>
        <a:xfrm>
          <a:off x="3504" y="54586"/>
          <a:ext cx="3416796" cy="7944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Forward Voltage Drop</a:t>
          </a:r>
        </a:p>
      </dsp:txBody>
      <dsp:txXfrm>
        <a:off x="3504" y="54586"/>
        <a:ext cx="3416796" cy="794459"/>
      </dsp:txXfrm>
    </dsp:sp>
    <dsp:sp modelId="{78565EFE-FCF2-405D-B45F-6369E021B171}">
      <dsp:nvSpPr>
        <dsp:cNvPr id="0" name=""/>
        <dsp:cNvSpPr/>
      </dsp:nvSpPr>
      <dsp:spPr>
        <a:xfrm>
          <a:off x="3504" y="849046"/>
          <a:ext cx="3416796" cy="15389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Voltage Drop across the diode in forward bias condition</a:t>
          </a:r>
        </a:p>
      </dsp:txBody>
      <dsp:txXfrm>
        <a:off x="3504" y="849046"/>
        <a:ext cx="3416796" cy="1538915"/>
      </dsp:txXfrm>
    </dsp:sp>
    <dsp:sp modelId="{5EF85C66-8FA4-41B5-AFE2-7E0428F59E66}">
      <dsp:nvSpPr>
        <dsp:cNvPr id="0" name=""/>
        <dsp:cNvSpPr/>
      </dsp:nvSpPr>
      <dsp:spPr>
        <a:xfrm>
          <a:off x="3898651" y="54586"/>
          <a:ext cx="3416796" cy="7944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Junction Capacitance</a:t>
          </a:r>
        </a:p>
      </dsp:txBody>
      <dsp:txXfrm>
        <a:off x="3898651" y="54586"/>
        <a:ext cx="3416796" cy="794459"/>
      </dsp:txXfrm>
    </dsp:sp>
    <dsp:sp modelId="{E9604905-F654-4824-9AD7-6CE8A97A68AD}">
      <dsp:nvSpPr>
        <dsp:cNvPr id="0" name=""/>
        <dsp:cNvSpPr/>
      </dsp:nvSpPr>
      <dsp:spPr>
        <a:xfrm>
          <a:off x="3898651" y="849046"/>
          <a:ext cx="3416796" cy="15389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Capacitance due to the electric charge stored in junction</a:t>
          </a:r>
        </a:p>
      </dsp:txBody>
      <dsp:txXfrm>
        <a:off x="3898651" y="849046"/>
        <a:ext cx="3416796" cy="1538915"/>
      </dsp:txXfrm>
    </dsp:sp>
    <dsp:sp modelId="{5BC3C854-52D5-40FE-BDB6-1E34C5AFFFAA}">
      <dsp:nvSpPr>
        <dsp:cNvPr id="0" name=""/>
        <dsp:cNvSpPr/>
      </dsp:nvSpPr>
      <dsp:spPr>
        <a:xfrm>
          <a:off x="7793799" y="54586"/>
          <a:ext cx="3416796" cy="79445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Reverse Recovery Time</a:t>
          </a:r>
        </a:p>
      </dsp:txBody>
      <dsp:txXfrm>
        <a:off x="7793799" y="54586"/>
        <a:ext cx="3416796" cy="794459"/>
      </dsp:txXfrm>
    </dsp:sp>
    <dsp:sp modelId="{EEE13CFA-061A-4217-88BF-8F4830A7DAA6}">
      <dsp:nvSpPr>
        <dsp:cNvPr id="0" name=""/>
        <dsp:cNvSpPr/>
      </dsp:nvSpPr>
      <dsp:spPr>
        <a:xfrm>
          <a:off x="7793799" y="849046"/>
          <a:ext cx="3416796" cy="153891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Time taken to switch a diode from conducting to non – conducting state</a:t>
          </a:r>
        </a:p>
      </dsp:txBody>
      <dsp:txXfrm>
        <a:off x="7793799" y="849046"/>
        <a:ext cx="3416796" cy="15389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BD28EF-EBA2-41C0-B713-C5AF33CF97F2}">
      <dsp:nvSpPr>
        <dsp:cNvPr id="0" name=""/>
        <dsp:cNvSpPr/>
      </dsp:nvSpPr>
      <dsp:spPr>
        <a:xfrm>
          <a:off x="35" y="96650"/>
          <a:ext cx="3398556" cy="7696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Working Temperature</a:t>
          </a:r>
        </a:p>
      </dsp:txBody>
      <dsp:txXfrm>
        <a:off x="35" y="96650"/>
        <a:ext cx="3398556" cy="769691"/>
      </dsp:txXfrm>
    </dsp:sp>
    <dsp:sp modelId="{12467507-3308-4B09-A9E0-86199D9A3C23}">
      <dsp:nvSpPr>
        <dsp:cNvPr id="0" name=""/>
        <dsp:cNvSpPr/>
      </dsp:nvSpPr>
      <dsp:spPr>
        <a:xfrm>
          <a:off x="35" y="866342"/>
          <a:ext cx="3398556" cy="147955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Maximum temperature at which the device works without getting damaged</a:t>
          </a:r>
        </a:p>
      </dsp:txBody>
      <dsp:txXfrm>
        <a:off x="35" y="866342"/>
        <a:ext cx="3398556" cy="1479555"/>
      </dsp:txXfrm>
    </dsp:sp>
    <dsp:sp modelId="{F7B7ABFE-BE2E-42EC-956A-701BABD6F235}">
      <dsp:nvSpPr>
        <dsp:cNvPr id="0" name=""/>
        <dsp:cNvSpPr/>
      </dsp:nvSpPr>
      <dsp:spPr>
        <a:xfrm>
          <a:off x="3874389" y="96650"/>
          <a:ext cx="3398556" cy="7696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Reverse Leakage Current</a:t>
          </a:r>
        </a:p>
      </dsp:txBody>
      <dsp:txXfrm>
        <a:off x="3874389" y="96650"/>
        <a:ext cx="3398556" cy="769691"/>
      </dsp:txXfrm>
    </dsp:sp>
    <dsp:sp modelId="{B6A868C9-8112-4C9B-8D4D-FFF66FAAEB9A}">
      <dsp:nvSpPr>
        <dsp:cNvPr id="0" name=""/>
        <dsp:cNvSpPr/>
      </dsp:nvSpPr>
      <dsp:spPr>
        <a:xfrm>
          <a:off x="3874389" y="866342"/>
          <a:ext cx="3398556" cy="147955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Current through the junction in reversed bias</a:t>
          </a:r>
        </a:p>
      </dsp:txBody>
      <dsp:txXfrm>
        <a:off x="3874389" y="866342"/>
        <a:ext cx="3398556" cy="14795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10EF3B-2B17-43D6-A1A9-768064EE824A}">
      <dsp:nvSpPr>
        <dsp:cNvPr id="0" name=""/>
        <dsp:cNvSpPr/>
      </dsp:nvSpPr>
      <dsp:spPr>
        <a:xfrm>
          <a:off x="3530" y="594250"/>
          <a:ext cx="3611507" cy="451021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3200" b="1" kern="1200" dirty="0"/>
            <a:t>Used in Power Rectifiers</a:t>
          </a:r>
        </a:p>
        <a:p>
          <a:pPr marL="0" lvl="0" indent="0" algn="just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1" kern="1200" dirty="0">
              <a:solidFill>
                <a:schemeClr val="accent2">
                  <a:lumMod val="20000"/>
                  <a:lumOff val="80000"/>
                </a:schemeClr>
              </a:solidFill>
            </a:rPr>
            <a:t>1)</a:t>
          </a:r>
          <a:r>
            <a:rPr lang="en-US" sz="20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 Less power is wasted than if ordinary </a:t>
          </a:r>
          <a:r>
            <a:rPr lang="en-US" sz="2000" i="1" kern="1200" dirty="0">
              <a:solidFill>
                <a:schemeClr val="accent2">
                  <a:lumMod val="20000"/>
                  <a:lumOff val="80000"/>
                </a:schemeClr>
              </a:solidFill>
            </a:rPr>
            <a:t>PN </a:t>
          </a:r>
          <a:r>
            <a:rPr lang="en-US" sz="20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junction diodes were used.</a:t>
          </a:r>
        </a:p>
        <a:p>
          <a:pPr marL="0" lvl="0" indent="0" algn="just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1" kern="1200" dirty="0">
              <a:solidFill>
                <a:schemeClr val="accent2">
                  <a:lumMod val="20000"/>
                  <a:lumOff val="80000"/>
                </a:schemeClr>
              </a:solidFill>
            </a:rPr>
            <a:t>2)</a:t>
          </a:r>
          <a:r>
            <a:rPr lang="en-US" sz="20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 Less heat needs to be dissipated.</a:t>
          </a:r>
        </a:p>
        <a:p>
          <a:pPr marL="0" lvl="0" indent="0" algn="just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1" kern="1200" dirty="0">
              <a:solidFill>
                <a:schemeClr val="accent2">
                  <a:lumMod val="20000"/>
                  <a:lumOff val="80000"/>
                </a:schemeClr>
              </a:solidFill>
            </a:rPr>
            <a:t>3)</a:t>
          </a:r>
          <a:r>
            <a:rPr lang="en-US" sz="20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 Smaller heat sinks may be incorporated in the design. </a:t>
          </a:r>
        </a:p>
        <a:p>
          <a:pPr marL="0" lvl="0" indent="0" algn="just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2000" b="1" kern="1200" dirty="0">
              <a:solidFill>
                <a:schemeClr val="accent2">
                  <a:lumMod val="20000"/>
                  <a:lumOff val="80000"/>
                </a:schemeClr>
              </a:solidFill>
            </a:rPr>
            <a:t>4)</a:t>
          </a:r>
          <a:r>
            <a:rPr lang="en-US" sz="2000" kern="1200" dirty="0">
              <a:solidFill>
                <a:schemeClr val="accent2">
                  <a:lumMod val="20000"/>
                  <a:lumOff val="80000"/>
                </a:schemeClr>
              </a:solidFill>
            </a:rPr>
            <a:t> Less cost and compact designs</a:t>
          </a:r>
          <a:r>
            <a:rPr lang="en-US" sz="2000" kern="1200" dirty="0"/>
            <a:t>.</a:t>
          </a:r>
        </a:p>
      </dsp:txBody>
      <dsp:txXfrm>
        <a:off x="3530" y="594250"/>
        <a:ext cx="3611507" cy="4510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GB" smtClean="0"/>
              <a:t>11/08/2018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GB" smtClean="0"/>
              <a:t>11/08/2018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TITLE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  <a:endParaRPr lang="en-GB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Section Title 01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Quote</a:t>
            </a:r>
            <a:endParaRPr lang="en-GB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GB" smtClean="0"/>
              <a:t>‹#›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GB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4" r:id="rId7"/>
    <p:sldLayoutId id="2147483665" r:id="rId8"/>
    <p:sldLayoutId id="2147483673" r:id="rId9"/>
    <p:sldLayoutId id="2147483662" r:id="rId10"/>
    <p:sldLayoutId id="2147483663" r:id="rId11"/>
    <p:sldLayoutId id="2147483664" r:id="rId12"/>
    <p:sldLayoutId id="2147483675" r:id="rId13"/>
    <p:sldLayoutId id="2147483676" r:id="rId14"/>
    <p:sldLayoutId id="2147483672" r:id="rId15"/>
    <p:sldLayoutId id="2147483667" r:id="rId16"/>
    <p:sldLayoutId id="214748366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36">
          <p15:clr>
            <a:srgbClr val="F26B43"/>
          </p15:clr>
        </p15:guide>
        <p15:guide id="4" orient="horz" pos="336">
          <p15:clr>
            <a:srgbClr val="F26B43"/>
          </p15:clr>
        </p15:guide>
        <p15:guide id="5" pos="7344">
          <p15:clr>
            <a:srgbClr val="F26B43"/>
          </p15:clr>
        </p15:guide>
        <p15:guide id="6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3.jp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3863" y="714714"/>
            <a:ext cx="8164274" cy="3254029"/>
          </a:xfrm>
        </p:spPr>
        <p:txBody>
          <a:bodyPr/>
          <a:lstStyle/>
          <a:p>
            <a:pPr algn="ctr"/>
            <a:r>
              <a:rPr lang="en-US" b="0" dirty="0"/>
              <a:t>Semiconductors and their Metal Contacts</a:t>
            </a:r>
            <a:endParaRPr lang="en-GB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68371" y="3968743"/>
            <a:ext cx="7655258" cy="16659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Summer training presentation by:</a:t>
            </a:r>
          </a:p>
          <a:p>
            <a:pPr marL="0" indent="0">
              <a:buNone/>
            </a:pPr>
            <a:r>
              <a:rPr lang="en-US" sz="2000" dirty="0"/>
              <a:t>Manthan Chauhan</a:t>
            </a:r>
          </a:p>
          <a:p>
            <a:pPr marL="0" indent="0">
              <a:buNone/>
            </a:pPr>
            <a:r>
              <a:rPr lang="en-US" sz="2000" dirty="0"/>
              <a:t>Enrollment Number 02614802816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770980"/>
          </a:xfrm>
        </p:spPr>
        <p:txBody>
          <a:bodyPr/>
          <a:lstStyle/>
          <a:p>
            <a:pPr algn="ctr"/>
            <a:r>
              <a:rPr lang="en-US" sz="4900" dirty="0"/>
              <a:t>Ohmic Contacts</a:t>
            </a:r>
            <a:endParaRPr lang="en-GB" sz="49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10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991FF-FE79-48E5-BC2E-103A5CA20756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126"/>
          <a:stretch/>
        </p:blipFill>
        <p:spPr bwMode="auto">
          <a:xfrm>
            <a:off x="603233" y="1643450"/>
            <a:ext cx="5492767" cy="26560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54CD9C2B-258D-4D2A-9572-A8F56A54717D}"/>
              </a:ext>
            </a:extLst>
          </p:cNvPr>
          <p:cNvSpPr/>
          <p:nvPr/>
        </p:nvSpPr>
        <p:spPr>
          <a:xfrm>
            <a:off x="2483708" y="5301049"/>
            <a:ext cx="2817341" cy="679621"/>
          </a:xfrm>
          <a:prstGeom prst="wedgeRectCallout">
            <a:avLst>
              <a:gd name="adj1" fmla="val -39693"/>
              <a:gd name="adj2" fmla="val -37750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Available energy states for tunneling of electrons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2CF674-9616-4B49-9B9E-DE0553146DC7}"/>
              </a:ext>
            </a:extLst>
          </p:cNvPr>
          <p:cNvSpPr/>
          <p:nvPr/>
        </p:nvSpPr>
        <p:spPr>
          <a:xfrm>
            <a:off x="7339914" y="1643450"/>
            <a:ext cx="3336324" cy="2656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Conducts current in and out of the semiconductor</a:t>
            </a:r>
          </a:p>
        </p:txBody>
      </p:sp>
    </p:spTree>
    <p:extLst>
      <p:ext uri="{BB962C8B-B14F-4D97-AF65-F5344CB8AC3E}">
        <p14:creationId xmlns:p14="http://schemas.microsoft.com/office/powerpoint/2010/main" val="332230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CD2C4A3-6FFB-452D-B444-66F9F31F1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5343" y="2794579"/>
            <a:ext cx="5780517" cy="354248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6543B3-18F1-4EF9-B4BF-CFB01BDF728D}"/>
              </a:ext>
            </a:extLst>
          </p:cNvPr>
          <p:cNvSpPr/>
          <p:nvPr/>
        </p:nvSpPr>
        <p:spPr>
          <a:xfrm>
            <a:off x="702661" y="520936"/>
            <a:ext cx="10686150" cy="1087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Circuit Diagram for determination of Junction Capacitance with diode replaced with equivalent RC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75026A2-EB1F-4C98-AE42-3B5B6F8F0666}"/>
                  </a:ext>
                </a:extLst>
              </p:cNvPr>
              <p:cNvSpPr/>
              <p:nvPr/>
            </p:nvSpPr>
            <p:spPr>
              <a:xfrm>
                <a:off x="702661" y="3429000"/>
                <a:ext cx="2953265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𝑒𝑞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75026A2-EB1F-4C98-AE42-3B5B6F8F06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61" y="3429000"/>
                <a:ext cx="2953265" cy="914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A7DF5B0-08A4-4EB5-A17F-6C6416F24879}"/>
                  </a:ext>
                </a:extLst>
              </p:cNvPr>
              <p:cNvSpPr/>
              <p:nvPr/>
            </p:nvSpPr>
            <p:spPr>
              <a:xfrm>
                <a:off x="702661" y="5177481"/>
                <a:ext cx="2953265" cy="914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𝐿𝐶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A7DF5B0-08A4-4EB5-A17F-6C6416F248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61" y="5177481"/>
                <a:ext cx="2953265" cy="9144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404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BD8413-C238-49D7-A4E1-E8FEF1811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5228" y="512806"/>
            <a:ext cx="7781544" cy="131625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Classification of Metal – Semiconductor junctions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95F4DE-39B7-4CE2-BC1E-8B8AE662A8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4BF10-2B55-43AB-9F77-F1A141038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2</a:t>
            </a:fld>
            <a:endParaRPr lang="en-GB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6A24169-0C1C-405F-8A4D-7DA85CCE69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2050080"/>
              </p:ext>
            </p:extLst>
          </p:nvPr>
        </p:nvGraphicFramePr>
        <p:xfrm>
          <a:off x="2205228" y="1829061"/>
          <a:ext cx="7781544" cy="4791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0279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79B88-D43C-4A31-9A52-3498E9430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5228" y="376881"/>
            <a:ext cx="7781544" cy="1316255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/>
              <a:t>Structure of Metal – Semiconductor Junctions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DDBE65-9AB1-4989-AF86-726591A6A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514" y="1693136"/>
            <a:ext cx="9046972" cy="704075"/>
          </a:xfrm>
        </p:spPr>
        <p:txBody>
          <a:bodyPr>
            <a:noAutofit/>
          </a:bodyPr>
          <a:lstStyle/>
          <a:p>
            <a:pPr algn="ctr"/>
            <a:r>
              <a:rPr lang="en-US" sz="2400" b="1" dirty="0"/>
              <a:t>Before the establishment of Thermal Equilibrium</a:t>
            </a:r>
            <a:endParaRPr lang="en-GB" sz="2400" b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065C75-272B-4BB5-BA23-D80E8654D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4A2168-37D5-4290-9E85-5215BA16A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334466" y="1624914"/>
            <a:ext cx="3523067" cy="5671751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A24AAD9-40D1-45D7-91D0-A028286B1BD8}"/>
              </a:ext>
            </a:extLst>
          </p:cNvPr>
          <p:cNvSpPr/>
          <p:nvPr/>
        </p:nvSpPr>
        <p:spPr>
          <a:xfrm>
            <a:off x="380087" y="5164864"/>
            <a:ext cx="2384853" cy="538215"/>
          </a:xfrm>
          <a:prstGeom prst="wedgeRectCallout">
            <a:avLst>
              <a:gd name="adj1" fmla="val 76576"/>
              <a:gd name="adj2" fmla="val -29335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Fermi level of metal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19ACE1FA-03BB-4AC0-A05A-70B6B8DB16B0}"/>
              </a:ext>
            </a:extLst>
          </p:cNvPr>
          <p:cNvSpPr/>
          <p:nvPr/>
        </p:nvSpPr>
        <p:spPr>
          <a:xfrm>
            <a:off x="380088" y="2397211"/>
            <a:ext cx="2384852" cy="538215"/>
          </a:xfrm>
          <a:prstGeom prst="wedgeRectCallout">
            <a:avLst>
              <a:gd name="adj1" fmla="val 81239"/>
              <a:gd name="adj2" fmla="val 276017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Metal work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E7BB5DA7-1208-425E-9A62-1444EC8F3E4B}"/>
                  </a:ext>
                </a:extLst>
              </p:cNvPr>
              <p:cNvSpPr/>
              <p:nvPr/>
            </p:nvSpPr>
            <p:spPr>
              <a:xfrm>
                <a:off x="380088" y="3644091"/>
                <a:ext cx="2384852" cy="743189"/>
              </a:xfrm>
              <a:prstGeom prst="wedgeRectCallout">
                <a:avLst>
                  <a:gd name="adj1" fmla="val 119582"/>
                  <a:gd name="adj2" fmla="val 90129"/>
                </a:avLst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Barrier potential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Speech Bubble: Rectangle 9">
                <a:extLst>
                  <a:ext uri="{FF2B5EF4-FFF2-40B4-BE49-F238E27FC236}">
                    <a16:creationId xmlns:a16="http://schemas.microsoft.com/office/drawing/2014/main" id="{E7BB5DA7-1208-425E-9A62-1444EC8F3E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88" y="3644091"/>
                <a:ext cx="2384852" cy="743189"/>
              </a:xfrm>
              <a:prstGeom prst="wedgeRectCallout">
                <a:avLst>
                  <a:gd name="adj1" fmla="val 119582"/>
                  <a:gd name="adj2" fmla="val 90129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84807703-6515-443E-8E1A-8E437FD90D80}"/>
              </a:ext>
            </a:extLst>
          </p:cNvPr>
          <p:cNvSpPr/>
          <p:nvPr/>
        </p:nvSpPr>
        <p:spPr>
          <a:xfrm>
            <a:off x="9279925" y="3311611"/>
            <a:ext cx="2378676" cy="704075"/>
          </a:xfrm>
          <a:prstGeom prst="wedgeRectCallout">
            <a:avLst>
              <a:gd name="adj1" fmla="val -153181"/>
              <a:gd name="adj2" fmla="val 13359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Electron affinity of semiconductor</a:t>
            </a:r>
          </a:p>
        </p:txBody>
      </p:sp>
    </p:spTree>
    <p:extLst>
      <p:ext uri="{BB962C8B-B14F-4D97-AF65-F5344CB8AC3E}">
        <p14:creationId xmlns:p14="http://schemas.microsoft.com/office/powerpoint/2010/main" val="709828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4</a:t>
            </a:fld>
            <a:endParaRPr lang="en-GB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49CB8642-0D9A-400D-B457-E01C0DFC7BC7}"/>
              </a:ext>
            </a:extLst>
          </p:cNvPr>
          <p:cNvSpPr txBox="1">
            <a:spLocks/>
          </p:cNvSpPr>
          <p:nvPr/>
        </p:nvSpPr>
        <p:spPr>
          <a:xfrm>
            <a:off x="2205227" y="216243"/>
            <a:ext cx="7781544" cy="1316255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900" dirty="0"/>
              <a:t>Structure of Metal – Semiconductor Junctions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FF9AD56D-BCF2-40C3-92C6-76327C7BB9AE}"/>
              </a:ext>
            </a:extLst>
          </p:cNvPr>
          <p:cNvSpPr txBox="1">
            <a:spLocks/>
          </p:cNvSpPr>
          <p:nvPr/>
        </p:nvSpPr>
        <p:spPr>
          <a:xfrm>
            <a:off x="1492250" y="1532498"/>
            <a:ext cx="9207497" cy="70407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spc="300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After the establishment of Thermal Equilibrium</a:t>
            </a:r>
            <a:endParaRPr lang="en-GB" sz="2400" b="1" spc="3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9D06BB-8641-4ADA-97C5-A4F84CE8C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673" y="2236573"/>
            <a:ext cx="5400649" cy="42610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9D91CD79-C8F0-49E9-9CF8-4C2A2720F5BA}"/>
                  </a:ext>
                </a:extLst>
              </p:cNvPr>
              <p:cNvSpPr/>
              <p:nvPr/>
            </p:nvSpPr>
            <p:spPr>
              <a:xfrm>
                <a:off x="9045146" y="3064475"/>
                <a:ext cx="2218038" cy="704075"/>
              </a:xfrm>
              <a:prstGeom prst="wedgeRectCallout">
                <a:avLst>
                  <a:gd name="adj1" fmla="val -141724"/>
                  <a:gd name="adj2" fmla="val 23318"/>
                </a:avLst>
              </a:prstGeom>
              <a:ln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Built – in potential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Speech Bubble: Rectangle 12">
                <a:extLst>
                  <a:ext uri="{FF2B5EF4-FFF2-40B4-BE49-F238E27FC236}">
                    <a16:creationId xmlns:a16="http://schemas.microsoft.com/office/drawing/2014/main" id="{9D91CD79-C8F0-49E9-9CF8-4C2A2720F5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5146" y="3064475"/>
                <a:ext cx="2218038" cy="704075"/>
              </a:xfrm>
              <a:prstGeom prst="wedgeRectCallout">
                <a:avLst>
                  <a:gd name="adj1" fmla="val -141724"/>
                  <a:gd name="adj2" fmla="val 23318"/>
                </a:avLst>
              </a:prstGeom>
              <a:blipFill>
                <a:blip r:embed="rId3"/>
                <a:stretch>
                  <a:fillRect t="-862" b="-2586"/>
                </a:stretch>
              </a:blipFill>
              <a:ln>
                <a:solidFill>
                  <a:schemeClr val="accent1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F99506A4-926E-431E-AE5E-DA9CED49EC52}"/>
              </a:ext>
            </a:extLst>
          </p:cNvPr>
          <p:cNvSpPr/>
          <p:nvPr/>
        </p:nvSpPr>
        <p:spPr>
          <a:xfrm>
            <a:off x="9045146" y="5325502"/>
            <a:ext cx="1822622" cy="704075"/>
          </a:xfrm>
          <a:prstGeom prst="wedgeRectCallout">
            <a:avLst>
              <a:gd name="adj1" fmla="val -194392"/>
              <a:gd name="adj2" fmla="val -30516"/>
            </a:avLst>
          </a:prstGeom>
          <a:ln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Depletion edge</a:t>
            </a:r>
          </a:p>
        </p:txBody>
      </p:sp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530569"/>
            <a:ext cx="11214100" cy="770980"/>
          </a:xfrm>
        </p:spPr>
        <p:txBody>
          <a:bodyPr/>
          <a:lstStyle/>
          <a:p>
            <a:pPr algn="ctr"/>
            <a:r>
              <a:rPr lang="en-GB" sz="4900" dirty="0"/>
              <a:t>Properties in Focus: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5</a:t>
            </a:fld>
            <a:endParaRPr lang="en-GB" dirty="0"/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EE24D0F9-7CE5-42EA-8B01-EBA93BB0DD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8828272"/>
              </p:ext>
            </p:extLst>
          </p:nvPr>
        </p:nvGraphicFramePr>
        <p:xfrm>
          <a:off x="488950" y="1301549"/>
          <a:ext cx="11214100" cy="2442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159A7C99-648E-4BC9-8B0F-82E0CFF610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91623674"/>
              </p:ext>
            </p:extLst>
          </p:nvPr>
        </p:nvGraphicFramePr>
        <p:xfrm>
          <a:off x="2459509" y="4055089"/>
          <a:ext cx="7272981" cy="24425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C1F11E7-EDE5-4119-BA64-4FC57C285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6</a:t>
            </a:fld>
            <a:endParaRPr lang="en-GB" dirty="0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6C4A282-B50B-43B7-94AA-36CDD4B9B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770980"/>
          </a:xfrm>
        </p:spPr>
        <p:txBody>
          <a:bodyPr/>
          <a:lstStyle/>
          <a:p>
            <a:pPr algn="ctr"/>
            <a:r>
              <a:rPr lang="en-US" sz="4900" dirty="0"/>
              <a:t>Forward Voltage Drop</a:t>
            </a:r>
          </a:p>
        </p:txBody>
      </p:sp>
      <p:graphicFrame>
        <p:nvGraphicFramePr>
          <p:cNvPr id="41" name="Diagram 40">
            <a:extLst>
              <a:ext uri="{FF2B5EF4-FFF2-40B4-BE49-F238E27FC236}">
                <a16:creationId xmlns:a16="http://schemas.microsoft.com/office/drawing/2014/main" id="{B6742EA8-43DD-4393-B8EB-49F285917C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2496210"/>
              </p:ext>
            </p:extLst>
          </p:nvPr>
        </p:nvGraphicFramePr>
        <p:xfrm>
          <a:off x="8043562" y="719666"/>
          <a:ext cx="361503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BD588B5-9DB1-48EE-A6EB-92A9C18A97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8971" y="1338046"/>
            <a:ext cx="4977029" cy="49770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FD127E-87D9-4049-8292-5F96112BC1AA}"/>
              </a:ext>
            </a:extLst>
          </p:cNvPr>
          <p:cNvSpPr/>
          <p:nvPr/>
        </p:nvSpPr>
        <p:spPr>
          <a:xfrm>
            <a:off x="5338119" y="5844746"/>
            <a:ext cx="2088292" cy="2935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BAT54SHMFH</a:t>
            </a:r>
          </a:p>
        </p:txBody>
      </p:sp>
    </p:spTree>
    <p:extLst>
      <p:ext uri="{BB962C8B-B14F-4D97-AF65-F5344CB8AC3E}">
        <p14:creationId xmlns:p14="http://schemas.microsoft.com/office/powerpoint/2010/main" val="389213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F5C118C-2B38-484D-9876-89AB584E5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950" y="283433"/>
            <a:ext cx="11214100" cy="770980"/>
          </a:xfrm>
        </p:spPr>
        <p:txBody>
          <a:bodyPr/>
          <a:lstStyle/>
          <a:p>
            <a:pPr algn="ctr"/>
            <a:r>
              <a:rPr lang="en-US" sz="4900" dirty="0"/>
              <a:t>Junction Capacitance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B5BF7B-45F7-4731-9548-65823F2FAC5A}"/>
              </a:ext>
            </a:extLst>
          </p:cNvPr>
          <p:cNvGrpSpPr/>
          <p:nvPr/>
        </p:nvGrpSpPr>
        <p:grpSpPr>
          <a:xfrm>
            <a:off x="7451909" y="1517801"/>
            <a:ext cx="3611507" cy="4600871"/>
            <a:chOff x="3530" y="594228"/>
            <a:chExt cx="3611507" cy="451021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2D6E895-9DA0-4D00-A041-F40724F0D1FB}"/>
                </a:ext>
              </a:extLst>
            </p:cNvPr>
            <p:cNvSpPr/>
            <p:nvPr/>
          </p:nvSpPr>
          <p:spPr>
            <a:xfrm>
              <a:off x="3530" y="594228"/>
              <a:ext cx="3611507" cy="451021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7C0BA9-7D9F-4117-A65C-AF1477F31D2D}"/>
                </a:ext>
              </a:extLst>
            </p:cNvPr>
            <p:cNvSpPr txBox="1"/>
            <p:nvPr/>
          </p:nvSpPr>
          <p:spPr>
            <a:xfrm>
              <a:off x="3530" y="594228"/>
              <a:ext cx="3611507" cy="45102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ctr"/>
              <a:r>
                <a:rPr lang="en-US" sz="3200" b="1" dirty="0"/>
                <a:t>Used in RF Detectors</a:t>
              </a:r>
            </a:p>
            <a:p>
              <a:pPr marL="342900" lvl="0" indent="-342900" algn="just">
                <a:buAutoNum type="arabicParenR"/>
              </a:pPr>
              <a:endParaRPr lang="en-US" sz="2000" dirty="0"/>
            </a:p>
            <a:p>
              <a:pPr marL="342900" lvl="0" indent="-342900" algn="just">
                <a:buAutoNum type="arabicParenR"/>
              </a:pPr>
              <a:r>
                <a:rPr lang="en-US" sz="2000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Low capacitance of Schottky barrier diodes make them ideal for RF detectors.</a:t>
              </a:r>
            </a:p>
            <a:p>
              <a:pPr algn="just"/>
              <a:r>
                <a:rPr lang="en-US" sz="20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 </a:t>
              </a:r>
              <a:endPara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25BCF0C2-0678-4EA9-BC42-623E31EB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584" y="1334529"/>
            <a:ext cx="4967416" cy="496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18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71076"/>
            <a:ext cx="11214100" cy="770980"/>
          </a:xfrm>
        </p:spPr>
        <p:txBody>
          <a:bodyPr/>
          <a:lstStyle/>
          <a:p>
            <a:pPr algn="ctr"/>
            <a:r>
              <a:rPr lang="en-GB" sz="4900" dirty="0"/>
              <a:t>Reverse Recovery Time</a:t>
            </a:r>
          </a:p>
        </p:txBody>
      </p:sp>
      <p:pic>
        <p:nvPicPr>
          <p:cNvPr id="8" name="Picture Placeholder 7" descr="Triangular pattern design with dimension">
            <a:extLst>
              <a:ext uri="{FF2B5EF4-FFF2-40B4-BE49-F238E27FC236}">
                <a16:creationId xmlns:a16="http://schemas.microsoft.com/office/drawing/2014/main" id="{2301248D-7370-7643-9BE6-F8CDCFF4D460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1352575"/>
            <a:ext cx="12192002" cy="2289897"/>
          </a:xfr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AC2D367-2A6E-41FE-A9EA-24FF17BCA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8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F5990C-569F-40B3-B96C-8D6AA063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" y="1711155"/>
            <a:ext cx="3781953" cy="3658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BD4E13-E73B-4BAC-A47C-54D3C064F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182" y="1711155"/>
            <a:ext cx="3729044" cy="365811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D9B8C63-00D1-4819-9754-8244730F5A54}"/>
              </a:ext>
            </a:extLst>
          </p:cNvPr>
          <p:cNvSpPr/>
          <p:nvPr/>
        </p:nvSpPr>
        <p:spPr>
          <a:xfrm>
            <a:off x="1204833" y="4713103"/>
            <a:ext cx="2261286" cy="53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Reverse biased PN junction diode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54E6B0-B01C-403A-A64B-A79EC0BF9947}"/>
              </a:ext>
            </a:extLst>
          </p:cNvPr>
          <p:cNvSpPr/>
          <p:nvPr/>
        </p:nvSpPr>
        <p:spPr>
          <a:xfrm>
            <a:off x="5290261" y="4705925"/>
            <a:ext cx="2108886" cy="531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Reversed biased Schottky diode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2E9C1BA-8C33-42AD-A8CB-9442B899B2E1}"/>
              </a:ext>
            </a:extLst>
          </p:cNvPr>
          <p:cNvGrpSpPr/>
          <p:nvPr/>
        </p:nvGrpSpPr>
        <p:grpSpPr>
          <a:xfrm>
            <a:off x="8429711" y="1711155"/>
            <a:ext cx="3317789" cy="3658111"/>
            <a:chOff x="3530" y="594228"/>
            <a:chExt cx="3611507" cy="451021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2EA49D0-5D1B-49BD-BE98-AA0031007E77}"/>
                </a:ext>
              </a:extLst>
            </p:cNvPr>
            <p:cNvSpPr/>
            <p:nvPr/>
          </p:nvSpPr>
          <p:spPr>
            <a:xfrm>
              <a:off x="3530" y="594228"/>
              <a:ext cx="3611507" cy="451021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FB65A86-E76E-496B-9EF6-188BF53B9DB7}"/>
                </a:ext>
              </a:extLst>
            </p:cNvPr>
            <p:cNvSpPr txBox="1"/>
            <p:nvPr/>
          </p:nvSpPr>
          <p:spPr>
            <a:xfrm>
              <a:off x="3530" y="594228"/>
              <a:ext cx="3611507" cy="451021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ctr"/>
              <a:r>
                <a:rPr lang="en-US" sz="3200" b="1" dirty="0"/>
                <a:t>Used in RF Detectors</a:t>
              </a:r>
            </a:p>
            <a:p>
              <a:pPr marL="342900" lvl="0" indent="-342900" algn="just">
                <a:buAutoNum type="arabicParenR"/>
              </a:pPr>
              <a:endParaRPr lang="en-US" sz="2000" dirty="0"/>
            </a:p>
            <a:p>
              <a:pPr marL="342900" lvl="0" indent="-342900" algn="just">
                <a:buAutoNum type="arabicParenR"/>
              </a:pPr>
              <a:r>
                <a:rPr lang="en-US" sz="2000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Low capacitance of Schottky barrier diodes make them ideal for RF detectors.</a:t>
              </a:r>
            </a:p>
            <a:p>
              <a:pPr algn="just"/>
              <a:r>
                <a:rPr lang="en-US" sz="20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 </a:t>
              </a:r>
              <a:endParaRPr lang="en-US" sz="2000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310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1323FB-427E-4A8D-B473-AB0657D8D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345217"/>
            <a:ext cx="11214100" cy="1200329"/>
          </a:xfrm>
        </p:spPr>
        <p:txBody>
          <a:bodyPr/>
          <a:lstStyle/>
          <a:p>
            <a:pPr algn="ctr"/>
            <a:r>
              <a:rPr lang="en-GB" sz="4000" dirty="0"/>
              <a:t>Reverse Leakage current and Working temperature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GB" smtClean="0"/>
              <a:pPr/>
              <a:t>9</a:t>
            </a:fld>
            <a:endParaRPr lang="en-GB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E4BDE9-E0CD-4CD1-A9AD-C22413C1A797}"/>
              </a:ext>
            </a:extLst>
          </p:cNvPr>
          <p:cNvGrpSpPr/>
          <p:nvPr/>
        </p:nvGrpSpPr>
        <p:grpSpPr>
          <a:xfrm>
            <a:off x="7831536" y="1545546"/>
            <a:ext cx="3623864" cy="4906405"/>
            <a:chOff x="3530" y="457374"/>
            <a:chExt cx="3623864" cy="490640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25F18A-F3AF-45C2-A705-288F12F1EA6A}"/>
                </a:ext>
              </a:extLst>
            </p:cNvPr>
            <p:cNvSpPr/>
            <p:nvPr/>
          </p:nvSpPr>
          <p:spPr>
            <a:xfrm>
              <a:off x="3530" y="594250"/>
              <a:ext cx="3611507" cy="4510216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E300796-C01C-48B1-BFA4-3F9759288018}"/>
                </a:ext>
              </a:extLst>
            </p:cNvPr>
            <p:cNvSpPr txBox="1"/>
            <p:nvPr/>
          </p:nvSpPr>
          <p:spPr>
            <a:xfrm>
              <a:off x="15887" y="457374"/>
              <a:ext cx="3611507" cy="490640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3200" b="1" kern="1200" dirty="0"/>
                <a:t>Working temperature: </a:t>
              </a:r>
              <a:r>
                <a:rPr lang="en-US" sz="2800" dirty="0"/>
                <a:t>125 to 175 ͦ C</a:t>
              </a:r>
              <a:endParaRPr lang="en-US" sz="2800" b="1" kern="1200" dirty="0"/>
            </a:p>
            <a:p>
              <a:pPr marL="342900" lvl="0" indent="-342900">
                <a:buAutoNum type="arabicParenR"/>
              </a:pPr>
              <a:r>
                <a:rPr lang="en-US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Leakage current increases significantly with increase in temperature.</a:t>
              </a:r>
            </a:p>
            <a:p>
              <a:pPr marL="342900" lvl="0" indent="-342900">
                <a:buAutoNum type="arabicParenR"/>
              </a:pPr>
              <a:endParaRPr lang="en-US" dirty="0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  <a:p>
              <a:pPr marL="342900" lvl="0" indent="-342900">
                <a:buAutoNum type="arabicParenR"/>
              </a:pPr>
              <a:r>
                <a:rPr lang="en-US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Due to high reverse leakage current, high temperature lead to thermal instability.</a:t>
              </a:r>
            </a:p>
            <a:p>
              <a:pPr marL="0" lvl="0" indent="0" algn="just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 typeface="+mj-lt"/>
                <a:buNone/>
              </a:pPr>
              <a:endParaRPr lang="en-US" sz="2000" kern="1200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D4DF4994-9B61-49D1-B6C1-31A97D152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595" y="1484327"/>
            <a:ext cx="4906405" cy="4906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425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ttern_Template_02_CA - v4" id="{4EEF56C3-EEFC-48A7-8548-6C1D4240D170}" vid="{CAB35229-5F5E-4461-A564-6737846920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10" ma:contentTypeDescription="Create a new document." ma:contentTypeScope="" ma:versionID="e3b47856d4cf355c0dacb39e1084d14f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845a615265fdb1f7b12cc65ac20ecbd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95DE24-D6C3-4A00-9085-D9594C193AE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992231-163D-4428-A2B8-DA1FE027412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B67ACAB-C3DC-429D-A23C-0723C084FEE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342</Words>
  <Application>Microsoft Office PowerPoint</Application>
  <PresentationFormat>Widescreen</PresentationFormat>
  <Paragraphs>70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Cambria Math</vt:lpstr>
      <vt:lpstr>Tahoma</vt:lpstr>
      <vt:lpstr>Trade Gothic LT Pro</vt:lpstr>
      <vt:lpstr>Trebuchet MS</vt:lpstr>
      <vt:lpstr>Office Theme</vt:lpstr>
      <vt:lpstr>Semiconductors and their Metal Contacts</vt:lpstr>
      <vt:lpstr>Classification of Metal – Semiconductor junctions</vt:lpstr>
      <vt:lpstr>Structure of Metal – Semiconductor Junctions</vt:lpstr>
      <vt:lpstr>PowerPoint Presentation</vt:lpstr>
      <vt:lpstr>Properties in Focus:</vt:lpstr>
      <vt:lpstr>Forward Voltage Drop</vt:lpstr>
      <vt:lpstr>Junction Capacitance</vt:lpstr>
      <vt:lpstr>Reverse Recovery Time</vt:lpstr>
      <vt:lpstr>Reverse Leakage current and Working temperature</vt:lpstr>
      <vt:lpstr>Ohmic Contacts</vt:lpstr>
      <vt:lpstr>Thank You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2018-08-09T12:51:07Z</dcterms:created>
  <dcterms:modified xsi:type="dcterms:W3CDTF">2018-08-11T03:24:06Z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0x010100DEEA25CC0A0AC24199CDC46C25B8B0BC</vt:lpwstr>
  </property>
</Properties>
</file>